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DM Sans Medium"/>
      <p:regular r:id="rId53"/>
      <p:bold r:id="rId54"/>
      <p:italic r:id="rId55"/>
      <p:boldItalic r:id="rId56"/>
    </p:embeddedFont>
    <p:embeddedFont>
      <p:font typeface="Roboto"/>
      <p:regular r:id="rId57"/>
      <p:bold r:id="rId58"/>
      <p:italic r:id="rId59"/>
      <p:boldItalic r:id="rId60"/>
    </p:embeddedFont>
    <p:embeddedFont>
      <p:font typeface="Manrope SemiBold"/>
      <p:regular r:id="rId61"/>
      <p:bold r:id="rId62"/>
    </p:embeddedFont>
    <p:embeddedFont>
      <p:font typeface="Manrope"/>
      <p:regular r:id="rId63"/>
      <p:bold r:id="rId64"/>
    </p:embeddedFont>
    <p:embeddedFont>
      <p:font typeface="Bebas Neue"/>
      <p:regular r:id="rId65"/>
    </p:embeddedFont>
    <p:embeddedFont>
      <p:font typeface="Manrope Medium"/>
      <p:regular r:id="rId66"/>
      <p:bold r:id="rId67"/>
    </p:embeddedFont>
    <p:embeddedFont>
      <p:font typeface="PT Sans"/>
      <p:regular r:id="rId68"/>
      <p:bold r:id="rId69"/>
      <p:italic r:id="rId70"/>
      <p:boldItalic r:id="rId71"/>
    </p:embeddedFont>
    <p:embeddedFont>
      <p:font typeface="DM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DMSans-bold.fntdata"/><Relationship Id="rId72" Type="http://schemas.openxmlformats.org/officeDocument/2006/relationships/font" Target="fonts/DMSans-regular.fntdata"/><Relationship Id="rId31" Type="http://schemas.openxmlformats.org/officeDocument/2006/relationships/slide" Target="slides/slide26.xml"/><Relationship Id="rId75" Type="http://schemas.openxmlformats.org/officeDocument/2006/relationships/font" Target="fonts/DMSans-boldItalic.fntdata"/><Relationship Id="rId30" Type="http://schemas.openxmlformats.org/officeDocument/2006/relationships/slide" Target="slides/slide25.xml"/><Relationship Id="rId74" Type="http://schemas.openxmlformats.org/officeDocument/2006/relationships/font" Target="fonts/DMSans-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TSans-boldItalic.fntdata"/><Relationship Id="rId70" Type="http://schemas.openxmlformats.org/officeDocument/2006/relationships/font" Target="fonts/PT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anropeSemiBold-bold.fntdata"/><Relationship Id="rId61" Type="http://schemas.openxmlformats.org/officeDocument/2006/relationships/font" Target="fonts/ManropeSemiBold-regular.fntdata"/><Relationship Id="rId20" Type="http://schemas.openxmlformats.org/officeDocument/2006/relationships/slide" Target="slides/slide15.xml"/><Relationship Id="rId64" Type="http://schemas.openxmlformats.org/officeDocument/2006/relationships/font" Target="fonts/Manrope-bold.fntdata"/><Relationship Id="rId63" Type="http://schemas.openxmlformats.org/officeDocument/2006/relationships/font" Target="fonts/Manrope-regular.fntdata"/><Relationship Id="rId22" Type="http://schemas.openxmlformats.org/officeDocument/2006/relationships/slide" Target="slides/slide17.xml"/><Relationship Id="rId66" Type="http://schemas.openxmlformats.org/officeDocument/2006/relationships/font" Target="fonts/ManropeMedium-regular.fntdata"/><Relationship Id="rId21" Type="http://schemas.openxmlformats.org/officeDocument/2006/relationships/slide" Target="slides/slide16.xml"/><Relationship Id="rId65" Type="http://schemas.openxmlformats.org/officeDocument/2006/relationships/font" Target="fonts/BebasNeue-regular.fntdata"/><Relationship Id="rId24" Type="http://schemas.openxmlformats.org/officeDocument/2006/relationships/slide" Target="slides/slide19.xml"/><Relationship Id="rId68" Type="http://schemas.openxmlformats.org/officeDocument/2006/relationships/font" Target="fonts/PTSans-regular.fntdata"/><Relationship Id="rId23" Type="http://schemas.openxmlformats.org/officeDocument/2006/relationships/slide" Target="slides/slide18.xml"/><Relationship Id="rId67" Type="http://schemas.openxmlformats.org/officeDocument/2006/relationships/font" Target="fonts/ManropeMedium-bold.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T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DMSansMedium-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DMSansMedium-italic.fntdata"/><Relationship Id="rId10" Type="http://schemas.openxmlformats.org/officeDocument/2006/relationships/slide" Target="slides/slide5.xml"/><Relationship Id="rId54" Type="http://schemas.openxmlformats.org/officeDocument/2006/relationships/font" Target="fonts/DMSansMedium-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DMSansMedium-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kz.dev/gradient-descen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hatnagar91.medium.com/how-neural-networks-learn-using-gradient-descent-f48c2e4079a6"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hatnagar91.medium.com/how-neural-networks-learn-using-gradient-descent-f48c2e4079a6"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hatnagar91.medium.com/how-neural-networks-learn-using-gradient-descent-f48c2e4079a6" TargetMode="External"/><Relationship Id="rId3" Type="http://schemas.openxmlformats.org/officeDocument/2006/relationships/hyperlink" Target="https://youtu.be/DwKC5S7MceU"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imonks/unraveling-the-multilayer-perceptron-a-journey-into-neural-network-excellence-db64ea4bc6c5" TargetMode="External"/><Relationship Id="rId3" Type="http://schemas.openxmlformats.org/officeDocument/2006/relationships/hyperlink" Target="https://medium.com/python-in-plain-english/building-the-foundations-a-step-by-step-guide-to-implementing-multi-layer-perceptrons-in-python-51ebd9d7ecbe"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utoencoder" TargetMode="External"/><Relationship Id="rId3" Type="http://schemas.openxmlformats.org/officeDocument/2006/relationships/hyperlink" Target="https://en.wikipedia.org/wiki/Autoencoder" TargetMode="External"/><Relationship Id="rId4" Type="http://schemas.openxmlformats.org/officeDocument/2006/relationships/hyperlink" Target="https://www.ibm.com/topics/unsupervised-learning"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eremyjordan.me/neural-networks-activation-functions/" TargetMode="External"/><Relationship Id="rId3" Type="http://schemas.openxmlformats.org/officeDocument/2006/relationships/hyperlink" Target="https://www.coursera.org/learn/neural-networks/lecture/JiT1i/from-pca-to-autoencoders-5-mins?ref=jeremyjordan.me"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eremyjordan.me/autoencoders/" TargetMode="External"/><Relationship Id="rId3" Type="http://schemas.openxmlformats.org/officeDocument/2006/relationships/hyperlink" Target="https://www.deeplearningbook.org/contents/autoencoders.html?ref=jeremyjordan.me"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c0afe0327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c0afe032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bb7d95bdc9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bb7d95bdc9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0afe032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c0afe032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b7d95bdc9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bb7d95bdc9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Biological neuron only fires when stimulus reaches a certain threshold. Perceptrons use the ‘step function’ for the same.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u="sng"/>
              <a:t>The input vector</a:t>
            </a:r>
            <a:endParaRPr u="sng"/>
          </a:p>
          <a:p>
            <a:pPr indent="0" lvl="0" marL="0" rtl="0" algn="l">
              <a:spcBef>
                <a:spcPts val="0"/>
              </a:spcBef>
              <a:spcAft>
                <a:spcPts val="0"/>
              </a:spcAft>
              <a:buNone/>
            </a:pPr>
            <a:r>
              <a:rPr lang="en"/>
              <a:t>All the input values of each perceptron are collectively called the input vector of that perceptron.</a:t>
            </a:r>
            <a:endParaRPr/>
          </a:p>
          <a:p>
            <a:pPr indent="0" lvl="0" marL="0" rtl="0" algn="l">
              <a:spcBef>
                <a:spcPts val="0"/>
              </a:spcBef>
              <a:spcAft>
                <a:spcPts val="0"/>
              </a:spcAft>
              <a:buNone/>
            </a:pPr>
            <a:r>
              <a:rPr lang="en" u="sng"/>
              <a:t>The weight vector</a:t>
            </a:r>
            <a:endParaRPr u="sng"/>
          </a:p>
          <a:p>
            <a:pPr indent="0" lvl="0" marL="0" rtl="0" algn="l">
              <a:spcBef>
                <a:spcPts val="0"/>
              </a:spcBef>
              <a:spcAft>
                <a:spcPts val="0"/>
              </a:spcAft>
              <a:buNone/>
            </a:pPr>
            <a:r>
              <a:rPr lang="en"/>
              <a:t>Similarly, all the weight values of each perceptron are collectively called the weight vector of that perceptron.</a:t>
            </a:r>
            <a:endParaRPr>
              <a:highlight>
                <a:srgbClr val="FFFFFF"/>
              </a:highlight>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941648ee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941648ee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shape of face is layer 1, facial features (eyes, nose, etc) is layer 2.</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As mentioned above, a perceptron calculates the weighted sum of the input values. For simplicity, let us assume that there are two input values, x and y for a certain perceptron P. Let the weights for x and y be A and B for respectively, the weighted sum could be represented as: A x + B y.</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Since the perceptron outputs an non-zero value only when the weighted sum exceeds a certain threshold C, one can write down the output of this perceptron as follows:</a:t>
            </a:r>
            <a:endParaRPr>
              <a:solidFill>
                <a:schemeClr val="dk1"/>
              </a:solidFill>
              <a:highlight>
                <a:srgbClr val="FFFFFF"/>
              </a:highlight>
            </a:endParaRPr>
          </a:p>
          <a:p>
            <a:pPr indent="0" lvl="0" marL="0" rtl="0" algn="l">
              <a:spcBef>
                <a:spcPts val="1200"/>
              </a:spcBef>
              <a:spcAft>
                <a:spcPts val="0"/>
              </a:spcAft>
              <a:buNone/>
            </a:pPr>
            <a:r>
              <a:rPr lang="en">
                <a:highlight>
                  <a:srgbClr val="FFFFFF"/>
                </a:highlight>
              </a:rPr>
              <a:t>Output of P =</a:t>
            </a:r>
            <a:endParaRPr>
              <a:highlight>
                <a:srgbClr val="FFFFFF"/>
              </a:highlight>
            </a:endParaRPr>
          </a:p>
          <a:p>
            <a:pPr indent="0" lvl="0" marL="914400" rtl="0" algn="l">
              <a:spcBef>
                <a:spcPts val="0"/>
              </a:spcBef>
              <a:spcAft>
                <a:spcPts val="0"/>
              </a:spcAft>
              <a:buNone/>
            </a:pPr>
            <a:r>
              <a:rPr lang="en">
                <a:highlight>
                  <a:srgbClr val="FFFFFF"/>
                </a:highlight>
              </a:rPr>
              <a:t>{1 if A x + B y &gt; C</a:t>
            </a:r>
            <a:endParaRPr>
              <a:highlight>
                <a:srgbClr val="FFFFFF"/>
              </a:highlight>
            </a:endParaRPr>
          </a:p>
          <a:p>
            <a:pPr indent="0" lvl="0" marL="914400" rtl="0" algn="l">
              <a:spcBef>
                <a:spcPts val="0"/>
              </a:spcBef>
              <a:spcAft>
                <a:spcPts val="0"/>
              </a:spcAft>
              <a:buNone/>
            </a:pPr>
            <a:r>
              <a:rPr lang="en">
                <a:highlight>
                  <a:srgbClr val="FFFFFF"/>
                </a:highlight>
              </a:rPr>
              <a:t> </a:t>
            </a:r>
            <a:endParaRPr>
              <a:highlight>
                <a:srgbClr val="FFFFFF"/>
              </a:highlight>
            </a:endParaRPr>
          </a:p>
          <a:p>
            <a:pPr indent="0" lvl="0" marL="914400" rtl="0" algn="l">
              <a:spcBef>
                <a:spcPts val="0"/>
              </a:spcBef>
              <a:spcAft>
                <a:spcPts val="0"/>
              </a:spcAft>
              <a:buNone/>
            </a:pPr>
            <a:r>
              <a:rPr lang="en">
                <a:highlight>
                  <a:srgbClr val="FFFFFF"/>
                </a:highlight>
              </a:rPr>
              <a:t>{0 if A x + B y &lt; = C</a:t>
            </a:r>
            <a:endParaRPr>
              <a:highlight>
                <a:srgbClr val="FFFFFF"/>
              </a:highlight>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941648eea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941648eea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shape of face is layer 1, facial features (eyes, nose, etc) is layer 2.</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highlight>
                  <a:srgbClr val="FFFFFF"/>
                </a:highlight>
              </a:rPr>
              <a:t>As mentioned above, a perceptron calculates the weighted sum of the input values. For simplicity, let us assume that there are two input values, x and y for a certain perceptron P. Let the weights for x and y be A and B for respectively, the weighted sum could be represented as: A x + B y.</a:t>
            </a:r>
            <a:endParaRPr>
              <a:solidFill>
                <a:schemeClr val="dk1"/>
              </a:solidFill>
              <a:highlight>
                <a:srgbClr val="FFFFFF"/>
              </a:highlight>
            </a:endParaRPr>
          </a:p>
          <a:p>
            <a:pPr indent="0" lvl="0" marL="0" rtl="0" algn="l">
              <a:lnSpc>
                <a:spcPct val="115000"/>
              </a:lnSpc>
              <a:spcBef>
                <a:spcPts val="1200"/>
              </a:spcBef>
              <a:spcAft>
                <a:spcPts val="0"/>
              </a:spcAft>
              <a:buNone/>
            </a:pPr>
            <a:r>
              <a:rPr lang="en">
                <a:solidFill>
                  <a:schemeClr val="dk1"/>
                </a:solidFill>
                <a:highlight>
                  <a:srgbClr val="FFFFFF"/>
                </a:highlight>
              </a:rPr>
              <a:t>Since the perceptron outputs an non-zero value only when the weighted sum exceeds a certain threshold C, one can write down the output of this perceptron as follows:</a:t>
            </a:r>
            <a:endParaRPr>
              <a:solidFill>
                <a:schemeClr val="dk1"/>
              </a:solidFill>
              <a:highlight>
                <a:srgbClr val="FFFFFF"/>
              </a:highlight>
            </a:endParaRPr>
          </a:p>
          <a:p>
            <a:pPr indent="0" lvl="0" marL="0" rtl="0" algn="l">
              <a:spcBef>
                <a:spcPts val="1200"/>
              </a:spcBef>
              <a:spcAft>
                <a:spcPts val="0"/>
              </a:spcAft>
              <a:buNone/>
            </a:pPr>
            <a:r>
              <a:rPr lang="en">
                <a:highlight>
                  <a:srgbClr val="FFFFFF"/>
                </a:highlight>
              </a:rPr>
              <a:t>Output of P =</a:t>
            </a:r>
            <a:endParaRPr>
              <a:highlight>
                <a:srgbClr val="FFFFFF"/>
              </a:highlight>
            </a:endParaRPr>
          </a:p>
          <a:p>
            <a:pPr indent="0" lvl="0" marL="914400" rtl="0" algn="l">
              <a:spcBef>
                <a:spcPts val="0"/>
              </a:spcBef>
              <a:spcAft>
                <a:spcPts val="0"/>
              </a:spcAft>
              <a:buNone/>
            </a:pPr>
            <a:r>
              <a:rPr lang="en">
                <a:highlight>
                  <a:srgbClr val="FFFFFF"/>
                </a:highlight>
              </a:rPr>
              <a:t>{1 if A x + B y &gt; C</a:t>
            </a:r>
            <a:endParaRPr>
              <a:highlight>
                <a:srgbClr val="FFFFFF"/>
              </a:highlight>
            </a:endParaRPr>
          </a:p>
          <a:p>
            <a:pPr indent="0" lvl="0" marL="914400" rtl="0" algn="l">
              <a:spcBef>
                <a:spcPts val="0"/>
              </a:spcBef>
              <a:spcAft>
                <a:spcPts val="0"/>
              </a:spcAft>
              <a:buNone/>
            </a:pPr>
            <a:r>
              <a:rPr lang="en">
                <a:highlight>
                  <a:srgbClr val="FFFFFF"/>
                </a:highlight>
              </a:rPr>
              <a:t> </a:t>
            </a:r>
            <a:endParaRPr>
              <a:highlight>
                <a:srgbClr val="FFFFFF"/>
              </a:highlight>
            </a:endParaRPr>
          </a:p>
          <a:p>
            <a:pPr indent="0" lvl="0" marL="914400" rtl="0" algn="l">
              <a:spcBef>
                <a:spcPts val="0"/>
              </a:spcBef>
              <a:spcAft>
                <a:spcPts val="0"/>
              </a:spcAft>
              <a:buNone/>
            </a:pPr>
            <a:r>
              <a:rPr lang="en">
                <a:highlight>
                  <a:srgbClr val="FFFFFF"/>
                </a:highlight>
              </a:rPr>
              <a:t>{0 if A x + B y &lt; = C</a:t>
            </a:r>
            <a:endParaRPr>
              <a:highlight>
                <a:srgbClr val="FFFFFF"/>
              </a:highlight>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c941648eea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c941648eea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shape of face is layer 1, facial features (eyes, nose, etc) is layer 2.</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highlight>
                  <a:srgbClr val="FFFFFF"/>
                </a:highlight>
              </a:rPr>
              <a:t>As mentioned above, a perceptron calculates the weighted sum of the input values. For simplicity, let us assume that there are two input values, x and y for a certain perceptron P. Let the weights for x and y be A and B for respectively, the weighted sum could be represented as: A x + B y.</a:t>
            </a:r>
            <a:endParaRPr>
              <a:solidFill>
                <a:schemeClr val="dk1"/>
              </a:solidFill>
              <a:highlight>
                <a:srgbClr val="FFFFFF"/>
              </a:highlight>
            </a:endParaRPr>
          </a:p>
          <a:p>
            <a:pPr indent="0" lvl="0" marL="0" rtl="0" algn="l">
              <a:lnSpc>
                <a:spcPct val="115000"/>
              </a:lnSpc>
              <a:spcBef>
                <a:spcPts val="1200"/>
              </a:spcBef>
              <a:spcAft>
                <a:spcPts val="0"/>
              </a:spcAft>
              <a:buNone/>
            </a:pPr>
            <a:r>
              <a:rPr lang="en">
                <a:solidFill>
                  <a:schemeClr val="dk1"/>
                </a:solidFill>
                <a:highlight>
                  <a:srgbClr val="FFFFFF"/>
                </a:highlight>
              </a:rPr>
              <a:t>Since the perceptron outputs an non-zero value only when the weighted sum exceeds a certain threshold C, one can write down the output of this perceptron as follows:</a:t>
            </a:r>
            <a:endParaRPr>
              <a:solidFill>
                <a:schemeClr val="dk1"/>
              </a:solidFill>
              <a:highlight>
                <a:srgbClr val="FFFFFF"/>
              </a:highlight>
            </a:endParaRPr>
          </a:p>
          <a:p>
            <a:pPr indent="0" lvl="0" marL="0" rtl="0" algn="l">
              <a:spcBef>
                <a:spcPts val="1200"/>
              </a:spcBef>
              <a:spcAft>
                <a:spcPts val="0"/>
              </a:spcAft>
              <a:buNone/>
            </a:pPr>
            <a:r>
              <a:rPr lang="en">
                <a:highlight>
                  <a:srgbClr val="FFFFFF"/>
                </a:highlight>
              </a:rPr>
              <a:t>Output of P =</a:t>
            </a:r>
            <a:endParaRPr>
              <a:highlight>
                <a:srgbClr val="FFFFFF"/>
              </a:highlight>
            </a:endParaRPr>
          </a:p>
          <a:p>
            <a:pPr indent="0" lvl="0" marL="914400" rtl="0" algn="l">
              <a:spcBef>
                <a:spcPts val="0"/>
              </a:spcBef>
              <a:spcAft>
                <a:spcPts val="0"/>
              </a:spcAft>
              <a:buNone/>
            </a:pPr>
            <a:r>
              <a:rPr lang="en">
                <a:highlight>
                  <a:srgbClr val="FFFFFF"/>
                </a:highlight>
              </a:rPr>
              <a:t>{1 if A x + B y &gt; C</a:t>
            </a:r>
            <a:endParaRPr>
              <a:highlight>
                <a:srgbClr val="FFFFFF"/>
              </a:highlight>
            </a:endParaRPr>
          </a:p>
          <a:p>
            <a:pPr indent="0" lvl="0" marL="914400" rtl="0" algn="l">
              <a:spcBef>
                <a:spcPts val="0"/>
              </a:spcBef>
              <a:spcAft>
                <a:spcPts val="0"/>
              </a:spcAft>
              <a:buNone/>
            </a:pPr>
            <a:r>
              <a:rPr lang="en">
                <a:highlight>
                  <a:srgbClr val="FFFFFF"/>
                </a:highlight>
              </a:rPr>
              <a:t> </a:t>
            </a:r>
            <a:endParaRPr>
              <a:highlight>
                <a:srgbClr val="FFFFFF"/>
              </a:highlight>
            </a:endParaRPr>
          </a:p>
          <a:p>
            <a:pPr indent="0" lvl="0" marL="914400" rtl="0" algn="l">
              <a:spcBef>
                <a:spcPts val="0"/>
              </a:spcBef>
              <a:spcAft>
                <a:spcPts val="0"/>
              </a:spcAft>
              <a:buNone/>
            </a:pPr>
            <a:r>
              <a:rPr lang="en">
                <a:highlight>
                  <a:srgbClr val="FFFFFF"/>
                </a:highlight>
              </a:rPr>
              <a:t>{0 if A x + B y &lt; = C</a:t>
            </a:r>
            <a:endParaRPr>
              <a:highlight>
                <a:srgbClr val="FFFFFF"/>
              </a:highlight>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0afe0327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c0afe0327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be loosely called as ‘Intensity of each input’</a:t>
            </a:r>
            <a:endParaRPr/>
          </a:p>
          <a:p>
            <a:pPr indent="0" lvl="0" marL="0" rtl="0" algn="l">
              <a:spcBef>
                <a:spcPts val="0"/>
              </a:spcBef>
              <a:spcAft>
                <a:spcPts val="0"/>
              </a:spcAft>
              <a:buNone/>
            </a:pPr>
            <a:r>
              <a:rPr lang="en"/>
              <a:t>How round is the face? How sure are we that something IS a nose/ 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Truthness/ Dependability of a given input value w.r.t what it is representing.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c0c8e0237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c0c8e0237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c941648ee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c941648ee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be loosely called as ‘Intensity of each input’</a:t>
            </a:r>
            <a:endParaRPr/>
          </a:p>
          <a:p>
            <a:pPr indent="0" lvl="0" marL="0" rtl="0" algn="l">
              <a:spcBef>
                <a:spcPts val="0"/>
              </a:spcBef>
              <a:spcAft>
                <a:spcPts val="0"/>
              </a:spcAft>
              <a:buNone/>
            </a:pPr>
            <a:r>
              <a:rPr lang="en"/>
              <a:t>How round is the face? How sure are we that something IS a nose/ 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Truthness/ Dependability of a given input value w.r.t what it is representing.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0c8e023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0c8e023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c941648ee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c941648ee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be loosely called as ‘Intensity of each input’</a:t>
            </a:r>
            <a:endParaRPr/>
          </a:p>
          <a:p>
            <a:pPr indent="0" lvl="0" marL="0" rtl="0" algn="l">
              <a:spcBef>
                <a:spcPts val="0"/>
              </a:spcBef>
              <a:spcAft>
                <a:spcPts val="0"/>
              </a:spcAft>
              <a:buNone/>
            </a:pPr>
            <a:r>
              <a:rPr lang="en"/>
              <a:t>How round is the face? How sure are we that something IS a nose/ 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Truthness/ Dependability of a given input value w.r.t what it is representing.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c941648eea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c941648eea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a neural network, the weighted sum is calculated as the first step in generating a prediction. Each input is multiplied by its corresponding weight, and these products are then summed together. This weighted sum is then passed through an activation function to produce the final output or prediction.</a:t>
            </a:r>
            <a:endParaRPr/>
          </a:p>
          <a:p>
            <a:pPr indent="0" lvl="0" marL="0" rtl="0" algn="l">
              <a:spcBef>
                <a:spcPts val="0"/>
              </a:spcBef>
              <a:spcAft>
                <a:spcPts val="0"/>
              </a:spcAft>
              <a:buNone/>
            </a:pPr>
            <a:r>
              <a:rPr lang="en"/>
              <a:t>The difference between this prediction and the actual value (the error) is then used to adjust the weights.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is to minimize this error, and thus improve the accuracy of the model. This is where optimization comes in.</a:t>
            </a:r>
            <a:endParaRPr/>
          </a:p>
          <a:p>
            <a:pPr indent="0" lvl="0" marL="0" rtl="0" algn="l">
              <a:spcBef>
                <a:spcPts val="0"/>
              </a:spcBef>
              <a:spcAft>
                <a:spcPts val="0"/>
              </a:spcAft>
              <a:buNone/>
            </a:pPr>
            <a:r>
              <a:rPr lang="en"/>
              <a:t>The weights are adjusted in the direction that reduces the error. This is typically done using a method called gradient descent. The gradient (or derivative) of the error with respect to the weights indicates the direction of steepest ascent - i.e., the direction in which the error increases the most. By subtracting this gradient from the weights, we move the weights in the direction of steepest descent, which is the direction that reduces the error the most.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c941648eea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c941648eea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 neural network, the weighted sum is calculated as the first step in generating a prediction. Each input is multiplied by its corresponding weight, and these products are then summed together. This weighted sum is then passed through an activation function to produce the final output or prediction.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difference between this prediction and the actual value (the error) is then used to adjust the weights.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goal is to minimize this error, and thus improve the accuracy of the model. This is where optimization comes in.</a:t>
            </a:r>
            <a:endParaRPr>
              <a:solidFill>
                <a:schemeClr val="dk1"/>
              </a:solidFill>
            </a:endParaRPr>
          </a:p>
          <a:p>
            <a:pPr indent="0" lvl="0" marL="0" rtl="0" algn="l">
              <a:spcBef>
                <a:spcPts val="0"/>
              </a:spcBef>
              <a:spcAft>
                <a:spcPts val="0"/>
              </a:spcAft>
              <a:buNone/>
            </a:pPr>
            <a:r>
              <a:rPr lang="en">
                <a:solidFill>
                  <a:schemeClr val="dk1"/>
                </a:solidFill>
              </a:rPr>
              <a:t>The weights are adjusted in the direction that reduces the error. This is typically done using a method called gradient descent. The gradient (or derivative) of the error with respect to the weights indicates the direction of steepest ascent - i.e., the direction in which the error increases the most. By subtracting this gradient from the weights, we move the weights in the direction of steepest descent, which is the direction that reduces the error the most.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process of calculating the weighted sum, making a prediction, calculating the error, and adjusting the weights is repeated many times over the course of the training process. Each repetition is known as an iteration, and the entire process is an example of iterative optimization.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the weighted sum is used to make a prediction, and the accuracy of this prediction (as measured by the error) is what we’re trying to improve by optimizing the weights</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941648eea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c941648eea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Interactive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c0c8e023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c0c8e023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like saying I want it to give me binary values/ clean definite answers- I need a line on a plane, that cleanly separates it for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these special functions is applied to the weighted sum of inputs and weights to constrain perceptron output to a value in a certain range, depending on the problem.</a:t>
            </a:r>
            <a:endParaRPr/>
          </a:p>
          <a:p>
            <a:pPr indent="0" lvl="0" marL="0" rtl="0" algn="l">
              <a:spcBef>
                <a:spcPts val="0"/>
              </a:spcBef>
              <a:spcAft>
                <a:spcPts val="0"/>
              </a:spcAft>
              <a:buNone/>
            </a:pPr>
            <a:r>
              <a:rPr lang="en"/>
              <a:t>Some example ranges are [0,1], [-1,1], [0,100].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941648eea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c941648eea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c941648eea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c941648eea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c941648eea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c941648eea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c941648ee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c941648ee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Imagine you’re on a hill and you want to get to the bottom. But, it’s really foggy and you can’t see the bottom. So, what do you do? You might feel the ground with your feet to figure out which way is downhill and start walking in that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similar to what we’re doing with </a:t>
            </a:r>
            <a:r>
              <a:rPr lang="en" u="sng">
                <a:solidFill>
                  <a:schemeClr val="hlink"/>
                </a:solidFill>
                <a:hlinkClick r:id="rId2"/>
              </a:rPr>
              <a:t>gradient descent</a:t>
            </a:r>
            <a:r>
              <a:rPr lang="en"/>
              <a:t>. The “hill” is our error: we want to reduce it, or get it to the “bottom”. The “fog” is because we don’t know ahead of time what the best weights are to minimize the error.</a:t>
            </a:r>
            <a:endParaRPr/>
          </a:p>
          <a:p>
            <a:pPr indent="0" lvl="0" marL="0" rtl="0" algn="l">
              <a:spcBef>
                <a:spcPts val="0"/>
              </a:spcBef>
              <a:spcAft>
                <a:spcPts val="0"/>
              </a:spcAft>
              <a:buNone/>
            </a:pPr>
            <a:r>
              <a:rPr lang="en"/>
              <a:t>So, we calculate the gradient, which tells us the direction of steepest ascent - or which way is “uphill”.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want to go downhill, so we go in the opposite direction - we subtract the gradient from our weights.</a:t>
            </a:r>
            <a:endParaRPr/>
          </a:p>
          <a:p>
            <a:pPr indent="0" lvl="0" marL="0" rtl="0" algn="l">
              <a:spcBef>
                <a:spcPts val="0"/>
              </a:spcBef>
              <a:spcAft>
                <a:spcPts val="0"/>
              </a:spcAft>
              <a:buNone/>
            </a:pPr>
            <a:r>
              <a:rPr lang="en"/>
              <a:t>We take small steps (determined by a parameter called the learning rate) to ensure we don’t overshoot the bottom. We keep doing this until we get to the bottom of the hill, or in other words, until our error is as small as we can get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take LARGE steps or you’ll be running around with no real progress.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 getting stuck in local minima!!!!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c941648eea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c941648eea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Imagine you’re on a hill and you want to get to the bottom. But, it’s really foggy and you can’t see the bottom. So, what do you do? You might feel the ground with your feet to figure out which way is downhill and start walking in that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similar to what we’re doing with </a:t>
            </a:r>
            <a:r>
              <a:rPr lang="en" u="sng">
                <a:solidFill>
                  <a:schemeClr val="hlink"/>
                </a:solidFill>
                <a:hlinkClick r:id="rId2"/>
              </a:rPr>
              <a:t>gradient descent</a:t>
            </a:r>
            <a:r>
              <a:rPr lang="en"/>
              <a:t>. The “hill” is our error: we want to reduce it, or get it to the “bottom”. The “fog” is because we don’t know ahead of time what the best weights are to minimize the error.</a:t>
            </a:r>
            <a:endParaRPr/>
          </a:p>
          <a:p>
            <a:pPr indent="0" lvl="0" marL="0" rtl="0" algn="l">
              <a:spcBef>
                <a:spcPts val="0"/>
              </a:spcBef>
              <a:spcAft>
                <a:spcPts val="0"/>
              </a:spcAft>
              <a:buNone/>
            </a:pPr>
            <a:r>
              <a:rPr lang="en"/>
              <a:t>So, we calculate the gradient, which tells us the direction of steepest ascent - or which way is “uphill”.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want to go downhill, so we go in the opposite direction - we subtract the gradient from our weights.</a:t>
            </a:r>
            <a:endParaRPr/>
          </a:p>
          <a:p>
            <a:pPr indent="0" lvl="0" marL="0" rtl="0" algn="l">
              <a:spcBef>
                <a:spcPts val="0"/>
              </a:spcBef>
              <a:spcAft>
                <a:spcPts val="0"/>
              </a:spcAft>
              <a:buNone/>
            </a:pPr>
            <a:r>
              <a:rPr lang="en"/>
              <a:t>We take small steps (determined by a parameter called the learning rate) to ensure we don’t overshoot the bottom. We keep doing this until we get to the bottom of the hill, or in other words, until our error is as small as we can get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take LARGE steps or you’ll be running around with no real progress.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 getting stuck in local minima!!!!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0c8e0237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0c8e0237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c941648eea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c941648eea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Imagine you’re on a hill and you want to get to the bottom. But, it’s really foggy and you can’t see the bottom. So, what do you do? You might feel the ground with your feet to figure out which way is downhill and start walking in that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similar to what we’re doing with </a:t>
            </a:r>
            <a:r>
              <a:rPr lang="en" u="sng">
                <a:solidFill>
                  <a:schemeClr val="hlink"/>
                </a:solidFill>
                <a:hlinkClick r:id="rId2"/>
              </a:rPr>
              <a:t>gradient descent</a:t>
            </a:r>
            <a:r>
              <a:rPr lang="en"/>
              <a:t>. The “hill” is our error: we want to reduce it, or get it to the “bottom”. The “fog” is because we don’t know ahead of time what the best weights are to minimize the error.</a:t>
            </a:r>
            <a:endParaRPr/>
          </a:p>
          <a:p>
            <a:pPr indent="0" lvl="0" marL="0" rtl="0" algn="l">
              <a:spcBef>
                <a:spcPts val="0"/>
              </a:spcBef>
              <a:spcAft>
                <a:spcPts val="0"/>
              </a:spcAft>
              <a:buNone/>
            </a:pPr>
            <a:r>
              <a:rPr lang="en"/>
              <a:t>So, we calculate the gradient, which tells us the direction of steepest ascent - or which way is “uphill”.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want to go downhill, so we go in the opposite direction - we subtract the gradient from our weights.</a:t>
            </a:r>
            <a:endParaRPr/>
          </a:p>
          <a:p>
            <a:pPr indent="0" lvl="0" marL="0" rtl="0" algn="l">
              <a:spcBef>
                <a:spcPts val="0"/>
              </a:spcBef>
              <a:spcAft>
                <a:spcPts val="0"/>
              </a:spcAft>
              <a:buNone/>
            </a:pPr>
            <a:r>
              <a:rPr lang="en"/>
              <a:t>We take small steps (determined by a parameter called the learning rate) to ensure we don’t overshoot the bottom. We keep doing this until we get to the bottom of the hill, or in other words, until our error is as small as we can get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take LARGE steps or you’ll be running around with no real progress.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 getting stuck in local minima!!!!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VIDEO</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941648eea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941648eea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Imagine you’re on a hill and you want to get to the bottom. But, it’s really foggy and you can’t see the bottom. So, what do you do? You might feel the ground with your feet to figure out which way is downhill and start walking in that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similar to what we’re doing with gradient descent. The “hill” is our error: we want to reduce it, or get it to the “bottom”. The “fog” is because we don’t know ahead of time what the best weights are to minimize the error.</a:t>
            </a:r>
            <a:endParaRPr/>
          </a:p>
          <a:p>
            <a:pPr indent="0" lvl="0" marL="0" rtl="0" algn="l">
              <a:spcBef>
                <a:spcPts val="0"/>
              </a:spcBef>
              <a:spcAft>
                <a:spcPts val="0"/>
              </a:spcAft>
              <a:buNone/>
            </a:pPr>
            <a:r>
              <a:rPr lang="en"/>
              <a:t>So, we calculate the gradient, which tells us the direction of steepest ascent - or which way is “uphill”.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want to go downhill, so we go in the opposite direction - we subtract the gradient from our weights.</a:t>
            </a:r>
            <a:endParaRPr/>
          </a:p>
          <a:p>
            <a:pPr indent="0" lvl="0" marL="0" rtl="0" algn="l">
              <a:spcBef>
                <a:spcPts val="0"/>
              </a:spcBef>
              <a:spcAft>
                <a:spcPts val="0"/>
              </a:spcAft>
              <a:buNone/>
            </a:pPr>
            <a:r>
              <a:rPr lang="en"/>
              <a:t>We take small steps (determined by a parameter called the learning rate) to ensure we don’t overshoot the bottom. We keep doing this until we get to the bottom of the hill, or in other words, until our error is as small as we can get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take LARGE steps or you’ll be running around with no real progress.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 getting stuck in local minima!!!!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c941648eea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c941648eea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like saying I want it to give me binary values/ clean definite answers- I need a line on a plane, that cleanly separates it for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these special functions is applied to the weighted sum of inputs and weights to constrain perceptron output to a value in a certain range, depending on the problem.</a:t>
            </a:r>
            <a:endParaRPr/>
          </a:p>
          <a:p>
            <a:pPr indent="0" lvl="0" marL="0" rtl="0" algn="l">
              <a:spcBef>
                <a:spcPts val="0"/>
              </a:spcBef>
              <a:spcAft>
                <a:spcPts val="0"/>
              </a:spcAft>
              <a:buNone/>
            </a:pPr>
            <a:r>
              <a:rPr lang="en"/>
              <a:t>Some example ranges are [0,1], [-1,1], [0,100].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c941648eea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c941648eea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like saying I want it to give me binary values/ clean definite answers- I need a line on a plane, that cleanly separates it for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these special functions is applied to the weighted sum of inputs and weights to constrain perceptron output to a value in a certain range, depending on the problem.</a:t>
            </a:r>
            <a:endParaRPr/>
          </a:p>
          <a:p>
            <a:pPr indent="0" lvl="0" marL="0" rtl="0" algn="l">
              <a:spcBef>
                <a:spcPts val="0"/>
              </a:spcBef>
              <a:spcAft>
                <a:spcPts val="0"/>
              </a:spcAft>
              <a:buNone/>
            </a:pPr>
            <a:r>
              <a:rPr lang="en"/>
              <a:t>Some example ranges are [0,1], [-1,1], [0,100].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Multi-layer Perceptrons</a:t>
            </a:r>
            <a:endParaRPr/>
          </a:p>
          <a:p>
            <a:pPr indent="0" lvl="0" marL="0" rtl="0" algn="l">
              <a:spcBef>
                <a:spcPts val="0"/>
              </a:spcBef>
              <a:spcAft>
                <a:spcPts val="0"/>
              </a:spcAft>
              <a:buNone/>
            </a:pPr>
            <a:r>
              <a:rPr lang="en" u="sng">
                <a:solidFill>
                  <a:schemeClr val="hlink"/>
                </a:solidFill>
                <a:hlinkClick r:id="rId3"/>
              </a:rPr>
              <a:t>Step-by-step Python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c941648eea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c941648eea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know we keep bringing classification problems into every kind of algorithm, but you need to understand most algorithm differ in accuracy, architecture and size of dataset they can handle, and NOT the problems they solve.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bbac42412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bbac42412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Specifically, we'll design a neural network architecture such that we impose a bottleneck in the network which forces a compressed knowledge representation of the original input. If the input features were each independent of one another, this compression and subsequent reconstruction would be a very difficult task. However, if some sort of structure exists in the data (ie. correlations between input features), this structure can be learned and consequently leveraged when forcing the input through the network's bottleneck.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hlink"/>
                </a:solidFill>
                <a:uFill>
                  <a:noFill/>
                </a:uFill>
                <a:hlinkClick r:id="rId2"/>
              </a:rPr>
              <a:t>Autoencoders are used for various applications, including dimensionality reduction, anomaly detection, and generative models</a:t>
            </a:r>
            <a:r>
              <a:rPr lang="en"/>
              <a:t>. </a:t>
            </a:r>
            <a:r>
              <a:rPr lang="en">
                <a:solidFill>
                  <a:schemeClr val="hlink"/>
                </a:solidFill>
                <a:uFill>
                  <a:noFill/>
                </a:uFill>
                <a:hlinkClick r:id="rId3"/>
              </a:rPr>
              <a:t>They can also be used to learn representations for subsequent classification tasks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Autoencoders refer to a specific subset of encoder-decoder architectures that are trained via </a:t>
            </a:r>
            <a:r>
              <a:rPr lang="en">
                <a:solidFill>
                  <a:schemeClr val="hlink"/>
                </a:solidFill>
                <a:uFill>
                  <a:noFill/>
                </a:uFill>
                <a:hlinkClick r:id="rId4"/>
              </a:rPr>
              <a:t>unsupervised learning</a:t>
            </a:r>
            <a:r>
              <a:rPr lang="en"/>
              <a:t> to reconstruct their own input data.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c941648eea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c941648eea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bottleneck is a key attribute of our network design; without the presence of an information bottleneck, our network could easily learn to simply memorize the input values by passing these values along through the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 fundamental goal of the design and training of an autoencoder is discovering the minimum number of important features (or dimensions) needed for effective reconstruction of the input data.</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 bottleneck constrains the amount of information that can traverse the full network, forcing a learned compression of the input data.</a:t>
            </a:r>
            <a:endParaRPr/>
          </a:p>
          <a:p>
            <a:pPr indent="0" lvl="0" marL="0" rtl="0" algn="l">
              <a:spcBef>
                <a:spcPts val="0"/>
              </a:spcBef>
              <a:spcAft>
                <a:spcPts val="0"/>
              </a:spcAft>
              <a:buNone/>
            </a:pPr>
            <a:r>
              <a:rPr lang="en"/>
              <a:t>Note: If we were to construct a linear network (ie. without the use of nonlinear </a:t>
            </a:r>
            <a:r>
              <a:rPr lang="en" u="sng">
                <a:solidFill>
                  <a:schemeClr val="hlink"/>
                </a:solidFill>
                <a:hlinkClick r:id="rId2"/>
              </a:rPr>
              <a:t>activation functions</a:t>
            </a:r>
            <a:r>
              <a:rPr lang="en"/>
              <a:t> at each layer) we would observe a similar dimensionality reduction as observed in PCA. </a:t>
            </a:r>
            <a:r>
              <a:rPr lang="en" u="sng">
                <a:solidFill>
                  <a:schemeClr val="hlink"/>
                </a:solidFill>
                <a:hlinkClick r:id="rId3"/>
              </a:rPr>
              <a:t>Geoffrey Hinton's discussion of this here.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This trade-off forces the model to maintain only the variations in the data required to reconstruct the input without holding on to redundancies within the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CONs: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Data-specific: Autoencoders are only able to meaningfully compress data similar to what they have been trained on. Since they learn features specific for the given training data, they are different than a standard data compression algorithm like gzip. So we can’t expect an autoencoder trained on handwritten digits to compress landscape photos.</a:t>
            </a:r>
            <a:endParaRPr/>
          </a:p>
          <a:p>
            <a:pPr indent="-298450" lvl="0" marL="457200" rtl="0" algn="l">
              <a:spcBef>
                <a:spcPts val="0"/>
              </a:spcBef>
              <a:spcAft>
                <a:spcPts val="0"/>
              </a:spcAft>
              <a:buSzPts val="1100"/>
              <a:buChar char="●"/>
            </a:pPr>
            <a:r>
              <a:rPr lang="en"/>
              <a:t>Lossy: The output of the autoencoder will not be exactly the same as the input, it will be a close but degraded representation. If you want lossless compression they are not the way to go.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941648eea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941648eea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More reading</a:t>
            </a:r>
            <a:endParaRPr/>
          </a:p>
          <a:p>
            <a:pPr indent="0" lvl="0" marL="0" rtl="0" algn="l">
              <a:spcBef>
                <a:spcPts val="0"/>
              </a:spcBef>
              <a:spcAft>
                <a:spcPts val="0"/>
              </a:spcAft>
              <a:buNone/>
            </a:pPr>
            <a:r>
              <a:rPr lang="en" u="sng">
                <a:solidFill>
                  <a:schemeClr val="hlink"/>
                </a:solidFill>
                <a:hlinkClick r:id="rId3"/>
              </a:rPr>
              <a:t>DL Book: Autoencoders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they do not rely on labeled training data, autoencoders are not considered a supervised learning method. Like all unsupervised learning methods, autoencoders are trained to discover hidden patterns in unlabeled data, rather than to predict known patterns demonstrated in labeled training data; however, like supervised learning models—and unlike most examples of unsupervised learning—autoencoders have a ground truth to measure their output against: the original input itself (or some modified version of it). For that reason, they are considered “self-supervised learning”–hence, autoencoder.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941648eea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c941648eea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c941648eea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c941648eea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7d95bdc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bb7d95bdc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back to this after teaching ‘Perceptron’, and a ‘neural network’</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c941648eea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c941648eea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Regularized autoencoders: add regularization term that encourages the model to have other properties </a:t>
            </a:r>
            <a:endParaRPr/>
          </a:p>
          <a:p>
            <a:pPr indent="0" lvl="0" marL="0" rtl="0" algn="l">
              <a:spcBef>
                <a:spcPts val="0"/>
              </a:spcBef>
              <a:spcAft>
                <a:spcPts val="0"/>
              </a:spcAft>
              <a:buNone/>
            </a:pPr>
            <a:r>
              <a:rPr lang="en"/>
              <a:t>• Sparsity of the representation (sparse autoencoder) </a:t>
            </a:r>
            <a:endParaRPr/>
          </a:p>
          <a:p>
            <a:pPr indent="0" lvl="0" marL="0" rtl="0" algn="l">
              <a:spcBef>
                <a:spcPts val="0"/>
              </a:spcBef>
              <a:spcAft>
                <a:spcPts val="0"/>
              </a:spcAft>
              <a:buNone/>
            </a:pPr>
            <a:r>
              <a:rPr lang="en"/>
              <a:t>• Robustness to noise or to missing inputs (denoising autoencoder) </a:t>
            </a:r>
            <a:endParaRPr/>
          </a:p>
          <a:p>
            <a:pPr indent="0" lvl="0" marL="0" rtl="0" algn="l">
              <a:spcBef>
                <a:spcPts val="0"/>
              </a:spcBef>
              <a:spcAft>
                <a:spcPts val="0"/>
              </a:spcAft>
              <a:buNone/>
            </a:pPr>
            <a:r>
              <a:rPr lang="en"/>
              <a:t>• Smallness of the derivative of the representation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c941648eea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c941648eea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c941648eea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c941648eea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allow our network to sensitize individual hidden layer nodes toward specific attributes of the input data.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Sparse autoencoders are typically used to learn features for another task, such</a:t>
            </a:r>
            <a:endParaRPr/>
          </a:p>
          <a:p>
            <a:pPr indent="0" lvl="0" marL="0" rtl="0" algn="l">
              <a:spcBef>
                <a:spcPts val="0"/>
              </a:spcBef>
              <a:spcAft>
                <a:spcPts val="0"/>
              </a:spcAft>
              <a:buClr>
                <a:schemeClr val="dk1"/>
              </a:buClr>
              <a:buSzPts val="1100"/>
              <a:buFont typeface="Arial"/>
              <a:buNone/>
            </a:pPr>
            <a:r>
              <a:rPr lang="en"/>
              <a:t>as classiﬁcation. An autoencoder that has been regularized to be sparse must</a:t>
            </a:r>
            <a:endParaRPr/>
          </a:p>
          <a:p>
            <a:pPr indent="0" lvl="0" marL="0" rtl="0" algn="l">
              <a:spcBef>
                <a:spcPts val="0"/>
              </a:spcBef>
              <a:spcAft>
                <a:spcPts val="0"/>
              </a:spcAft>
              <a:buClr>
                <a:schemeClr val="dk1"/>
              </a:buClr>
              <a:buSzPts val="1100"/>
              <a:buFont typeface="Arial"/>
              <a:buNone/>
            </a:pPr>
            <a:r>
              <a:rPr lang="en"/>
              <a:t>respond to unique statistical features of the dataset it has been trained on, rather</a:t>
            </a:r>
            <a:endParaRPr/>
          </a:p>
          <a:p>
            <a:pPr indent="0" lvl="0" marL="0" rtl="0" algn="l">
              <a:spcBef>
                <a:spcPts val="0"/>
              </a:spcBef>
              <a:spcAft>
                <a:spcPts val="0"/>
              </a:spcAft>
              <a:buClr>
                <a:schemeClr val="dk1"/>
              </a:buClr>
              <a:buSzPts val="1100"/>
              <a:buFont typeface="Arial"/>
              <a:buNone/>
            </a:pPr>
            <a:r>
              <a:rPr lang="en"/>
              <a:t>than simply acting as an identity function. In this way, training to perform the</a:t>
            </a:r>
            <a:endParaRPr/>
          </a:p>
          <a:p>
            <a:pPr indent="0" lvl="0" marL="0" rtl="0" algn="l">
              <a:spcBef>
                <a:spcPts val="0"/>
              </a:spcBef>
              <a:spcAft>
                <a:spcPts val="0"/>
              </a:spcAft>
              <a:buClr>
                <a:schemeClr val="dk1"/>
              </a:buClr>
              <a:buSzPts val="1100"/>
              <a:buFont typeface="Arial"/>
              <a:buNone/>
            </a:pPr>
            <a:r>
              <a:rPr lang="en"/>
              <a:t>copying task wit</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c941648eea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c941648eea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Rather, the model learns a vector field for mapping the input data towards a lower-dimensional manifold (recall from my earlier graphic that a manifold describes the high density region where the input data concentrates); if this manifold accurately describes the natural data, we've effectively "canceled out" the added noise.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c941648eea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c941648eea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Rather, the model learns a vector field for mapping the input data towards a lower-dimensional manifold (recall from my earlier graphic that a manifold describes the high density region where the input data concentrates); if this manifold accurately describes the natural data, we've effectively "canceled out" the added noise.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 very important property of DAEs is that their training criterion (with</a:t>
            </a:r>
            <a:endParaRPr/>
          </a:p>
          <a:p>
            <a:pPr indent="0" lvl="0" marL="0" rtl="0" algn="l">
              <a:spcBef>
                <a:spcPts val="0"/>
              </a:spcBef>
              <a:spcAft>
                <a:spcPts val="0"/>
              </a:spcAft>
              <a:buClr>
                <a:schemeClr val="dk1"/>
              </a:buClr>
              <a:buSzPts val="1100"/>
              <a:buFont typeface="Arial"/>
              <a:buNone/>
            </a:pPr>
            <a:r>
              <a:rPr lang="en"/>
              <a:t>conditionally Gaussian makes the autoencoder learn a vector ﬁeld that estimates the score of the data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c941648eea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c941648eea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Rather, the model learns a vector field for mapping the input data towards a lower-dimensional manifold (recall from my earlier graphic that a manifold describes the high density region where the input data concentrates); if this manifold accurately describes the natural data, we've effectively "canceled out" the added noise.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very important property of DAEs is that their training criterion (with</a:t>
            </a:r>
            <a:endParaRPr/>
          </a:p>
          <a:p>
            <a:pPr indent="0" lvl="0" marL="0" rtl="0" algn="l">
              <a:spcBef>
                <a:spcPts val="0"/>
              </a:spcBef>
              <a:spcAft>
                <a:spcPts val="0"/>
              </a:spcAft>
              <a:buNone/>
            </a:pPr>
            <a:r>
              <a:rPr lang="en"/>
              <a:t>conditionally Gaussian makes the autoencoder learn a vector ﬁeld that estimates the score of the data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c941648eea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c941648eea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Rather, the model learns a vector field for mapping the input data towards a lower-dimensional manifold (recall from my earlier graphic that a manifold describes the high density region where the input data concentrates); if this manifold accurately describes the natural data, we've effectively "canceled out" the added noise.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very important property of DAEs is that their training criterion (with</a:t>
            </a:r>
            <a:endParaRPr/>
          </a:p>
          <a:p>
            <a:pPr indent="0" lvl="0" marL="0" rtl="0" algn="l">
              <a:spcBef>
                <a:spcPts val="0"/>
              </a:spcBef>
              <a:spcAft>
                <a:spcPts val="0"/>
              </a:spcAft>
              <a:buNone/>
            </a:pPr>
            <a:r>
              <a:rPr lang="en"/>
              <a:t>conditionally Gaussian makes the autoencoder learn a vector ﬁeld that estimates the score of the data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c941648eea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c941648eea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Rather, the model learns a vector field for mapping the input data towards a lower-dimensional manifold (recall from my earlier graphic that a manifold describes the high density region where the input data concentrates); if this manifold accurately describes the natural data, we've effectively "canceled out" the added noise.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very important property of DAEs is that their training criterion (with</a:t>
            </a:r>
            <a:endParaRPr/>
          </a:p>
          <a:p>
            <a:pPr indent="0" lvl="0" marL="0" rtl="0" algn="l">
              <a:spcBef>
                <a:spcPts val="0"/>
              </a:spcBef>
              <a:spcAft>
                <a:spcPts val="0"/>
              </a:spcAft>
              <a:buNone/>
            </a:pPr>
            <a:r>
              <a:rPr lang="en"/>
              <a:t>conditionally Gaussian makes the autoencoder learn a vector ﬁeld that estimates the score of the data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7d95bdc9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b7d95bdc9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Removing/Identifying duplicates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b7d95bdc9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bb7d95bdc9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know we keep bringing classification problems into every kind of </a:t>
            </a:r>
            <a:r>
              <a:rPr lang="en"/>
              <a:t>algorithm</a:t>
            </a:r>
            <a:r>
              <a:rPr lang="en"/>
              <a:t>, but you need to understand most </a:t>
            </a:r>
            <a:r>
              <a:rPr lang="en"/>
              <a:t>algorithm</a:t>
            </a:r>
            <a:r>
              <a:rPr lang="en"/>
              <a:t> differ in accuracy, architecture and size of dataset they can handle, and NOT the problems they solve.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c0c8e0237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c0c8e0237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c0c8e023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c0c8e023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Sounds like an easy problem, but for a ‘machine learning’ algorithm- this is extremely difficult. </a:t>
            </a:r>
            <a:r>
              <a:rPr lang="en"/>
              <a:t>Everything</a:t>
            </a:r>
            <a:r>
              <a:rPr lang="en"/>
              <a:t> thing it has been trained on, cats and pointy ears; dogs and big doe eyes- is falling out the window. How do you help your ML algorithm, when it has to generalise to such exceptions? Or, maybe, it has to be used for use cases beyond identification- and an incorrect identification could lead to incorrect medical analysis etc?</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MORE LAYERS!!</a:t>
            </a:r>
            <a:endParaRPr i="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b7d95bdc9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bb7d95bdc9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what are the different types?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2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71322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547225" y="141313"/>
            <a:ext cx="494400" cy="242300"/>
            <a:chOff x="8468325" y="185200"/>
            <a:chExt cx="494400" cy="242300"/>
          </a:xfrm>
        </p:grpSpPr>
        <p:cxnSp>
          <p:nvCxnSpPr>
            <p:cNvPr id="14" name="Google Shape;14;p2"/>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 name="Google Shape;15;p2"/>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8" name="Google Shape;18;p2"/>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type="ctrTitle"/>
          </p:nvPr>
        </p:nvSpPr>
        <p:spPr>
          <a:xfrm>
            <a:off x="916350" y="1427500"/>
            <a:ext cx="7311300" cy="1659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0" name="Google Shape;20;p2"/>
          <p:cNvSpPr txBox="1"/>
          <p:nvPr>
            <p:ph idx="1" type="subTitle"/>
          </p:nvPr>
        </p:nvSpPr>
        <p:spPr>
          <a:xfrm>
            <a:off x="916350" y="3228800"/>
            <a:ext cx="73113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a:off x="-12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1"/>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89" name="Google Shape;89;p11"/>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11"/>
          <p:cNvCxnSpPr/>
          <p:nvPr/>
        </p:nvCxnSpPr>
        <p:spPr>
          <a:xfrm>
            <a:off x="71322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91" name="Google Shape;91;p11"/>
          <p:cNvGrpSpPr/>
          <p:nvPr/>
        </p:nvGrpSpPr>
        <p:grpSpPr>
          <a:xfrm>
            <a:off x="103075" y="141325"/>
            <a:ext cx="494400" cy="242300"/>
            <a:chOff x="8468325" y="185200"/>
            <a:chExt cx="494400" cy="242300"/>
          </a:xfrm>
        </p:grpSpPr>
        <p:cxnSp>
          <p:nvCxnSpPr>
            <p:cNvPr id="92" name="Google Shape;92;p11"/>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1"/>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4" name="Google Shape;94;p11"/>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95" name="Google Shape;95;p11"/>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96" name="Google Shape;96;p11"/>
          <p:cNvSpPr/>
          <p:nvPr/>
        </p:nvSpPr>
        <p:spPr>
          <a:xfrm>
            <a:off x="8639359"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txBox="1"/>
          <p:nvPr>
            <p:ph hasCustomPrompt="1" type="title"/>
          </p:nvPr>
        </p:nvSpPr>
        <p:spPr>
          <a:xfrm>
            <a:off x="3195350" y="2660850"/>
            <a:ext cx="5195100" cy="1174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9600"/>
              <a:buNone/>
              <a:defRPr b="0" sz="6000">
                <a:latin typeface="Manrope Medium"/>
                <a:ea typeface="Manrope Medium"/>
                <a:cs typeface="Manrope Medium"/>
                <a:sym typeface="Manrope Medium"/>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p:nvPr>
            <p:ph idx="1" type="subTitle"/>
          </p:nvPr>
        </p:nvSpPr>
        <p:spPr>
          <a:xfrm>
            <a:off x="3195357" y="3835600"/>
            <a:ext cx="51951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99" name="Shape 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0" name="Shape 100"/>
        <p:cNvGrpSpPr/>
        <p:nvPr/>
      </p:nvGrpSpPr>
      <p:grpSpPr>
        <a:xfrm>
          <a:off x="0" y="0"/>
          <a:ext cx="0" cy="0"/>
          <a:chOff x="0" y="0"/>
          <a:chExt cx="0" cy="0"/>
        </a:xfrm>
      </p:grpSpPr>
      <p:cxnSp>
        <p:nvCxnSpPr>
          <p:cNvPr id="101" name="Google Shape;101;p13"/>
          <p:cNvCxnSpPr/>
          <p:nvPr/>
        </p:nvCxnSpPr>
        <p:spPr>
          <a:xfrm>
            <a:off x="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02" name="Google Shape;102;p13"/>
          <p:cNvSpPr/>
          <p:nvPr/>
        </p:nvSpPr>
        <p:spPr>
          <a:xfrm>
            <a:off x="-17175" y="-18295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8631311" y="762979"/>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1" type="subTitle"/>
          </p:nvPr>
        </p:nvSpPr>
        <p:spPr>
          <a:xfrm>
            <a:off x="1800650" y="2220424"/>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2" type="subTitle"/>
          </p:nvPr>
        </p:nvSpPr>
        <p:spPr>
          <a:xfrm>
            <a:off x="5743076" y="2220424"/>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3"/>
          <p:cNvSpPr txBox="1"/>
          <p:nvPr>
            <p:ph idx="3" type="subTitle"/>
          </p:nvPr>
        </p:nvSpPr>
        <p:spPr>
          <a:xfrm>
            <a:off x="1800650" y="3864176"/>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4" type="subTitle"/>
          </p:nvPr>
        </p:nvSpPr>
        <p:spPr>
          <a:xfrm>
            <a:off x="5743076" y="3864176"/>
            <a:ext cx="2574300" cy="64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3"/>
          <p:cNvSpPr txBox="1"/>
          <p:nvPr>
            <p:ph hasCustomPrompt="1" type="title"/>
          </p:nvPr>
        </p:nvSpPr>
        <p:spPr>
          <a:xfrm>
            <a:off x="826624" y="154007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826624" y="3180103"/>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4774687" y="154007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774687" y="3180028"/>
            <a:ext cx="816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0" sz="3800">
                <a:latin typeface="Manrope Medium"/>
                <a:ea typeface="Manrope Medium"/>
                <a:cs typeface="Manrope Medium"/>
                <a:sym typeface="Manrope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8" type="subTitle"/>
          </p:nvPr>
        </p:nvSpPr>
        <p:spPr>
          <a:xfrm>
            <a:off x="1800650" y="1380328"/>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 name="Google Shape;113;p13"/>
          <p:cNvSpPr txBox="1"/>
          <p:nvPr>
            <p:ph idx="9" type="subTitle"/>
          </p:nvPr>
        </p:nvSpPr>
        <p:spPr>
          <a:xfrm>
            <a:off x="5743076" y="138040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13"/>
          <p:cNvSpPr txBox="1"/>
          <p:nvPr>
            <p:ph idx="13" type="subTitle"/>
          </p:nvPr>
        </p:nvSpPr>
        <p:spPr>
          <a:xfrm>
            <a:off x="1800650" y="302035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13"/>
          <p:cNvSpPr txBox="1"/>
          <p:nvPr>
            <p:ph idx="14" type="subTitle"/>
          </p:nvPr>
        </p:nvSpPr>
        <p:spPr>
          <a:xfrm>
            <a:off x="5743076" y="3020353"/>
            <a:ext cx="2574300" cy="8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 name="Google Shape;116;p13"/>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7" name="Shape 117"/>
        <p:cNvGrpSpPr/>
        <p:nvPr/>
      </p:nvGrpSpPr>
      <p:grpSpPr>
        <a:xfrm>
          <a:off x="0" y="0"/>
          <a:ext cx="0" cy="0"/>
          <a:chOff x="0" y="0"/>
          <a:chExt cx="0" cy="0"/>
        </a:xfrm>
      </p:grpSpPr>
      <p:cxnSp>
        <p:nvCxnSpPr>
          <p:cNvPr id="118" name="Google Shape;118;p14"/>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4"/>
          <p:cNvSpPr/>
          <p:nvPr/>
        </p:nvSpPr>
        <p:spPr>
          <a:xfrm flipH="1">
            <a:off x="8451698" y="-1617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flipH="1">
            <a:off x="7996314" y="4720635"/>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22" name="Shape 122"/>
        <p:cNvGrpSpPr/>
        <p:nvPr/>
      </p:nvGrpSpPr>
      <p:grpSpPr>
        <a:xfrm>
          <a:off x="0" y="0"/>
          <a:ext cx="0" cy="0"/>
          <a:chOff x="0" y="0"/>
          <a:chExt cx="0" cy="0"/>
        </a:xfrm>
      </p:grpSpPr>
      <p:cxnSp>
        <p:nvCxnSpPr>
          <p:cNvPr id="123" name="Google Shape;123;p15"/>
          <p:cNvCxnSpPr/>
          <p:nvPr/>
        </p:nvCxnSpPr>
        <p:spPr>
          <a:xfrm>
            <a:off x="6819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15"/>
          <p:cNvSpPr/>
          <p:nvPr/>
        </p:nvSpPr>
        <p:spPr>
          <a:xfrm flipH="1">
            <a:off x="681005" y="-21757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flipH="1">
            <a:off x="819862" y="4720635"/>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27" name="Shape 127"/>
        <p:cNvGrpSpPr/>
        <p:nvPr/>
      </p:nvGrpSpPr>
      <p:grpSpPr>
        <a:xfrm>
          <a:off x="0" y="0"/>
          <a:ext cx="0" cy="0"/>
          <a:chOff x="0" y="0"/>
          <a:chExt cx="0" cy="0"/>
        </a:xfrm>
      </p:grpSpPr>
      <p:sp>
        <p:nvSpPr>
          <p:cNvPr id="128" name="Google Shape;128;p16"/>
          <p:cNvSpPr/>
          <p:nvPr/>
        </p:nvSpPr>
        <p:spPr>
          <a:xfrm flipH="1">
            <a:off x="0" y="4609600"/>
            <a:ext cx="9144000" cy="5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6"/>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30" name="Google Shape;130;p16"/>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131" name="Google Shape;131;p16"/>
          <p:cNvGrpSpPr/>
          <p:nvPr/>
        </p:nvGrpSpPr>
        <p:grpSpPr>
          <a:xfrm flipH="1">
            <a:off x="102375" y="141313"/>
            <a:ext cx="494400" cy="242300"/>
            <a:chOff x="8468325" y="185200"/>
            <a:chExt cx="494400" cy="242300"/>
          </a:xfrm>
        </p:grpSpPr>
        <p:cxnSp>
          <p:nvCxnSpPr>
            <p:cNvPr id="132" name="Google Shape;132;p16"/>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16"/>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4" name="Google Shape;134;p16"/>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35" name="Google Shape;135;p16"/>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36" name="Google Shape;136;p16"/>
          <p:cNvSpPr/>
          <p:nvPr/>
        </p:nvSpPr>
        <p:spPr>
          <a:xfrm flipH="1">
            <a:off x="864211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ph type="title"/>
          </p:nvPr>
        </p:nvSpPr>
        <p:spPr>
          <a:xfrm flipH="1">
            <a:off x="846575" y="1911050"/>
            <a:ext cx="5067600" cy="1894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16"/>
          <p:cNvSpPr txBox="1"/>
          <p:nvPr>
            <p:ph hasCustomPrompt="1" idx="2" type="title"/>
          </p:nvPr>
        </p:nvSpPr>
        <p:spPr>
          <a:xfrm flipH="1">
            <a:off x="7203275" y="840200"/>
            <a:ext cx="1225500" cy="1016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9" name="Google Shape;139;p16"/>
          <p:cNvSpPr txBox="1"/>
          <p:nvPr>
            <p:ph idx="1" type="subTitle"/>
          </p:nvPr>
        </p:nvSpPr>
        <p:spPr>
          <a:xfrm flipH="1">
            <a:off x="846575" y="3908200"/>
            <a:ext cx="5067600" cy="45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0" name="Shape 140"/>
        <p:cNvGrpSpPr/>
        <p:nvPr/>
      </p:nvGrpSpPr>
      <p:grpSpPr>
        <a:xfrm>
          <a:off x="0" y="0"/>
          <a:ext cx="0" cy="0"/>
          <a:chOff x="0" y="0"/>
          <a:chExt cx="0" cy="0"/>
        </a:xfrm>
      </p:grpSpPr>
      <p:sp>
        <p:nvSpPr>
          <p:cNvPr id="141" name="Google Shape;141;p17"/>
          <p:cNvSpPr/>
          <p:nvPr/>
        </p:nvSpPr>
        <p:spPr>
          <a:xfrm flipH="1">
            <a:off x="8430725" y="-18150"/>
            <a:ext cx="726000" cy="517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7"/>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7"/>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144" name="Google Shape;144;p17"/>
          <p:cNvCxnSpPr/>
          <p:nvPr/>
        </p:nvCxnSpPr>
        <p:spPr>
          <a:xfrm>
            <a:off x="8430775" y="-11100"/>
            <a:ext cx="0" cy="5165700"/>
          </a:xfrm>
          <a:prstGeom prst="straightConnector1">
            <a:avLst/>
          </a:prstGeom>
          <a:noFill/>
          <a:ln cap="flat" cmpd="sng" w="9525">
            <a:solidFill>
              <a:schemeClr val="dk1"/>
            </a:solidFill>
            <a:prstDash val="solid"/>
            <a:round/>
            <a:headEnd len="med" w="med" type="none"/>
            <a:tailEnd len="med" w="med" type="none"/>
          </a:ln>
        </p:spPr>
      </p:cxnSp>
      <p:grpSp>
        <p:nvGrpSpPr>
          <p:cNvPr id="145" name="Google Shape;145;p17"/>
          <p:cNvGrpSpPr/>
          <p:nvPr/>
        </p:nvGrpSpPr>
        <p:grpSpPr>
          <a:xfrm flipH="1">
            <a:off x="8541525" y="141313"/>
            <a:ext cx="494400" cy="242300"/>
            <a:chOff x="8468325" y="185200"/>
            <a:chExt cx="494400" cy="242300"/>
          </a:xfrm>
        </p:grpSpPr>
        <p:cxnSp>
          <p:nvCxnSpPr>
            <p:cNvPr id="146" name="Google Shape;146;p17"/>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17"/>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17"/>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17"/>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50" name="Google Shape;150;p17"/>
          <p:cNvSpPr/>
          <p:nvPr/>
        </p:nvSpPr>
        <p:spPr>
          <a:xfrm flipH="1">
            <a:off x="222014"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txBox="1"/>
          <p:nvPr>
            <p:ph type="title"/>
          </p:nvPr>
        </p:nvSpPr>
        <p:spPr>
          <a:xfrm>
            <a:off x="1226400" y="3189687"/>
            <a:ext cx="6691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2" name="Google Shape;152;p17"/>
          <p:cNvSpPr txBox="1"/>
          <p:nvPr>
            <p:ph idx="1" type="subTitle"/>
          </p:nvPr>
        </p:nvSpPr>
        <p:spPr>
          <a:xfrm>
            <a:off x="1226400" y="1292013"/>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3" name="Shape 153"/>
        <p:cNvGrpSpPr/>
        <p:nvPr/>
      </p:nvGrpSpPr>
      <p:grpSpPr>
        <a:xfrm>
          <a:off x="0" y="0"/>
          <a:ext cx="0" cy="0"/>
          <a:chOff x="0" y="0"/>
          <a:chExt cx="0" cy="0"/>
        </a:xfrm>
      </p:grpSpPr>
      <p:cxnSp>
        <p:nvCxnSpPr>
          <p:cNvPr id="154" name="Google Shape;154;p18"/>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18"/>
          <p:cNvSpPr/>
          <p:nvPr/>
        </p:nvSpPr>
        <p:spPr>
          <a:xfrm>
            <a:off x="8449398" y="54267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8"/>
          <p:cNvGrpSpPr/>
          <p:nvPr/>
        </p:nvGrpSpPr>
        <p:grpSpPr>
          <a:xfrm>
            <a:off x="108075" y="674713"/>
            <a:ext cx="494400" cy="242300"/>
            <a:chOff x="8468325" y="185200"/>
            <a:chExt cx="494400" cy="242300"/>
          </a:xfrm>
        </p:grpSpPr>
        <p:cxnSp>
          <p:nvCxnSpPr>
            <p:cNvPr id="157" name="Google Shape;157;p18"/>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18"/>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18"/>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18"/>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61" name="Google Shape;161;p18"/>
          <p:cNvSpPr txBox="1"/>
          <p:nvPr>
            <p:ph type="title"/>
          </p:nvPr>
        </p:nvSpPr>
        <p:spPr>
          <a:xfrm>
            <a:off x="835152" y="1007213"/>
            <a:ext cx="4083300" cy="1936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18"/>
          <p:cNvSpPr txBox="1"/>
          <p:nvPr>
            <p:ph idx="1" type="subTitle"/>
          </p:nvPr>
        </p:nvSpPr>
        <p:spPr>
          <a:xfrm>
            <a:off x="835152" y="3019988"/>
            <a:ext cx="4083300" cy="111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p:nvPr>
            <p:ph idx="2" type="pic"/>
          </p:nvPr>
        </p:nvSpPr>
        <p:spPr>
          <a:xfrm>
            <a:off x="5031500" y="544225"/>
            <a:ext cx="3422700" cy="3949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4" name="Shape 164"/>
        <p:cNvGrpSpPr/>
        <p:nvPr/>
      </p:nvGrpSpPr>
      <p:grpSpPr>
        <a:xfrm>
          <a:off x="0" y="0"/>
          <a:ext cx="0" cy="0"/>
          <a:chOff x="0" y="0"/>
          <a:chExt cx="0" cy="0"/>
        </a:xfrm>
      </p:grpSpPr>
      <p:cxnSp>
        <p:nvCxnSpPr>
          <p:cNvPr id="165" name="Google Shape;165;p19"/>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66" name="Google Shape;166;p19"/>
          <p:cNvSpPr/>
          <p:nvPr/>
        </p:nvSpPr>
        <p:spPr>
          <a:xfrm flipH="1">
            <a:off x="8454375" y="-1868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205989" y="11222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ph type="title"/>
          </p:nvPr>
        </p:nvSpPr>
        <p:spPr>
          <a:xfrm>
            <a:off x="689543" y="1413175"/>
            <a:ext cx="3597900" cy="1249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9"/>
          <p:cNvSpPr txBox="1"/>
          <p:nvPr>
            <p:ph idx="1" type="subTitle"/>
          </p:nvPr>
        </p:nvSpPr>
        <p:spPr>
          <a:xfrm>
            <a:off x="689543" y="2662275"/>
            <a:ext cx="3597900" cy="9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70" name="Shape 170"/>
        <p:cNvGrpSpPr/>
        <p:nvPr/>
      </p:nvGrpSpPr>
      <p:grpSpPr>
        <a:xfrm>
          <a:off x="0" y="0"/>
          <a:ext cx="0" cy="0"/>
          <a:chOff x="0" y="0"/>
          <a:chExt cx="0" cy="0"/>
        </a:xfrm>
      </p:grpSpPr>
      <p:cxnSp>
        <p:nvCxnSpPr>
          <p:cNvPr id="171" name="Google Shape;171;p20"/>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72" name="Google Shape;172;p20"/>
          <p:cNvSpPr/>
          <p:nvPr/>
        </p:nvSpPr>
        <p:spPr>
          <a:xfrm>
            <a:off x="705348" y="46040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0"/>
          <p:cNvGrpSpPr/>
          <p:nvPr/>
        </p:nvGrpSpPr>
        <p:grpSpPr>
          <a:xfrm>
            <a:off x="8566275" y="141313"/>
            <a:ext cx="494400" cy="242300"/>
            <a:chOff x="8468325" y="185200"/>
            <a:chExt cx="494400" cy="242300"/>
          </a:xfrm>
        </p:grpSpPr>
        <p:cxnSp>
          <p:nvCxnSpPr>
            <p:cNvPr id="174" name="Google Shape;174;p20"/>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20"/>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0"/>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20"/>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178" name="Google Shape;178;p20"/>
          <p:cNvSpPr txBox="1"/>
          <p:nvPr>
            <p:ph type="title"/>
          </p:nvPr>
        </p:nvSpPr>
        <p:spPr>
          <a:xfrm>
            <a:off x="4722900" y="1371650"/>
            <a:ext cx="3593400" cy="1320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20"/>
          <p:cNvSpPr txBox="1"/>
          <p:nvPr>
            <p:ph idx="1" type="subTitle"/>
          </p:nvPr>
        </p:nvSpPr>
        <p:spPr>
          <a:xfrm>
            <a:off x="4723071" y="2691550"/>
            <a:ext cx="3593400" cy="10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0" y="4609600"/>
            <a:ext cx="9144000" cy="5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3"/>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4" name="Google Shape;24;p3"/>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5" name="Google Shape;25;p3"/>
          <p:cNvGrpSpPr/>
          <p:nvPr/>
        </p:nvGrpSpPr>
        <p:grpSpPr>
          <a:xfrm>
            <a:off x="8547225" y="141313"/>
            <a:ext cx="494400" cy="242300"/>
            <a:chOff x="8468325" y="185200"/>
            <a:chExt cx="494400" cy="242300"/>
          </a:xfrm>
        </p:grpSpPr>
        <p:cxnSp>
          <p:nvCxnSpPr>
            <p:cNvPr id="26" name="Google Shape;26;p3"/>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7" name="Google Shape;27;p3"/>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 name="Google Shape;28;p3"/>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 name="Google Shape;29;p3"/>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
        <p:nvSpPr>
          <p:cNvPr id="30" name="Google Shape;30;p3"/>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title"/>
          </p:nvPr>
        </p:nvSpPr>
        <p:spPr>
          <a:xfrm>
            <a:off x="3227825" y="1933125"/>
            <a:ext cx="5067600" cy="18948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hasCustomPrompt="1" idx="2" type="title"/>
          </p:nvPr>
        </p:nvSpPr>
        <p:spPr>
          <a:xfrm>
            <a:off x="713225" y="840200"/>
            <a:ext cx="1225500" cy="1016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 name="Google Shape;33;p3"/>
          <p:cNvSpPr txBox="1"/>
          <p:nvPr>
            <p:ph idx="1" type="subTitle"/>
          </p:nvPr>
        </p:nvSpPr>
        <p:spPr>
          <a:xfrm>
            <a:off x="3227825" y="3908200"/>
            <a:ext cx="5067600" cy="45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0" name="Shape 180"/>
        <p:cNvGrpSpPr/>
        <p:nvPr/>
      </p:nvGrpSpPr>
      <p:grpSpPr>
        <a:xfrm>
          <a:off x="0" y="0"/>
          <a:ext cx="0" cy="0"/>
          <a:chOff x="0" y="0"/>
          <a:chExt cx="0" cy="0"/>
        </a:xfrm>
      </p:grpSpPr>
      <p:cxnSp>
        <p:nvCxnSpPr>
          <p:cNvPr id="181" name="Google Shape;181;p21"/>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82" name="Google Shape;182;p21"/>
          <p:cNvSpPr/>
          <p:nvPr/>
        </p:nvSpPr>
        <p:spPr>
          <a:xfrm>
            <a:off x="705348" y="460400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txBox="1"/>
          <p:nvPr>
            <p:ph idx="1" type="subTitle"/>
          </p:nvPr>
        </p:nvSpPr>
        <p:spPr>
          <a:xfrm>
            <a:off x="4923075" y="2772396"/>
            <a:ext cx="2729100" cy="12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1"/>
          <p:cNvSpPr txBox="1"/>
          <p:nvPr>
            <p:ph idx="2" type="subTitle"/>
          </p:nvPr>
        </p:nvSpPr>
        <p:spPr>
          <a:xfrm>
            <a:off x="1491700" y="2772396"/>
            <a:ext cx="2729100" cy="12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1"/>
          <p:cNvSpPr txBox="1"/>
          <p:nvPr>
            <p:ph idx="3" type="subTitle"/>
          </p:nvPr>
        </p:nvSpPr>
        <p:spPr>
          <a:xfrm>
            <a:off x="1491711" y="2269525"/>
            <a:ext cx="2729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6" name="Google Shape;186;p21"/>
          <p:cNvSpPr txBox="1"/>
          <p:nvPr>
            <p:ph idx="4" type="subTitle"/>
          </p:nvPr>
        </p:nvSpPr>
        <p:spPr>
          <a:xfrm>
            <a:off x="4923090" y="2269525"/>
            <a:ext cx="2729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 name="Google Shape;187;p2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88" name="Shape 188"/>
        <p:cNvGrpSpPr/>
        <p:nvPr/>
      </p:nvGrpSpPr>
      <p:grpSpPr>
        <a:xfrm>
          <a:off x="0" y="0"/>
          <a:ext cx="0" cy="0"/>
          <a:chOff x="0" y="0"/>
          <a:chExt cx="0" cy="0"/>
        </a:xfrm>
      </p:grpSpPr>
      <p:cxnSp>
        <p:nvCxnSpPr>
          <p:cNvPr id="189" name="Google Shape;189;p22"/>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22"/>
          <p:cNvSpPr/>
          <p:nvPr/>
        </p:nvSpPr>
        <p:spPr>
          <a:xfrm>
            <a:off x="8449398" y="-182075"/>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txBox="1"/>
          <p:nvPr>
            <p:ph idx="1" type="subTitle"/>
          </p:nvPr>
        </p:nvSpPr>
        <p:spPr>
          <a:xfrm>
            <a:off x="4832040" y="1820025"/>
            <a:ext cx="32541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2"/>
          <p:cNvSpPr txBox="1"/>
          <p:nvPr>
            <p:ph idx="2" type="subTitle"/>
          </p:nvPr>
        </p:nvSpPr>
        <p:spPr>
          <a:xfrm>
            <a:off x="1057860" y="1820025"/>
            <a:ext cx="32541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4" name="Shape 194"/>
        <p:cNvGrpSpPr/>
        <p:nvPr/>
      </p:nvGrpSpPr>
      <p:grpSpPr>
        <a:xfrm>
          <a:off x="0" y="0"/>
          <a:ext cx="0" cy="0"/>
          <a:chOff x="0" y="0"/>
          <a:chExt cx="0" cy="0"/>
        </a:xfrm>
      </p:grpSpPr>
      <p:cxnSp>
        <p:nvCxnSpPr>
          <p:cNvPr id="195" name="Google Shape;195;p23"/>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196" name="Google Shape;196;p23"/>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flipH="1">
            <a:off x="7845039" y="472232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txBox="1"/>
          <p:nvPr>
            <p:ph idx="1" type="subTitle"/>
          </p:nvPr>
        </p:nvSpPr>
        <p:spPr>
          <a:xfrm>
            <a:off x="836673"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3"/>
          <p:cNvSpPr txBox="1"/>
          <p:nvPr>
            <p:ph idx="2" type="subTitle"/>
          </p:nvPr>
        </p:nvSpPr>
        <p:spPr>
          <a:xfrm>
            <a:off x="3450750"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3"/>
          <p:cNvSpPr txBox="1"/>
          <p:nvPr>
            <p:ph idx="3" type="subTitle"/>
          </p:nvPr>
        </p:nvSpPr>
        <p:spPr>
          <a:xfrm>
            <a:off x="6064827" y="2858676"/>
            <a:ext cx="2242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3"/>
          <p:cNvSpPr txBox="1"/>
          <p:nvPr>
            <p:ph idx="4" type="subTitle"/>
          </p:nvPr>
        </p:nvSpPr>
        <p:spPr>
          <a:xfrm>
            <a:off x="836675"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2" name="Google Shape;202;p23"/>
          <p:cNvSpPr txBox="1"/>
          <p:nvPr>
            <p:ph idx="5" type="subTitle"/>
          </p:nvPr>
        </p:nvSpPr>
        <p:spPr>
          <a:xfrm>
            <a:off x="3450751"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 name="Google Shape;203;p23"/>
          <p:cNvSpPr txBox="1"/>
          <p:nvPr>
            <p:ph idx="6" type="subTitle"/>
          </p:nvPr>
        </p:nvSpPr>
        <p:spPr>
          <a:xfrm>
            <a:off x="6064826" y="2343500"/>
            <a:ext cx="22425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4" name="Google Shape;204;p2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5" name="Shape 205"/>
        <p:cNvGrpSpPr/>
        <p:nvPr/>
      </p:nvGrpSpPr>
      <p:grpSpPr>
        <a:xfrm>
          <a:off x="0" y="0"/>
          <a:ext cx="0" cy="0"/>
          <a:chOff x="0" y="0"/>
          <a:chExt cx="0" cy="0"/>
        </a:xfrm>
      </p:grpSpPr>
      <p:cxnSp>
        <p:nvCxnSpPr>
          <p:cNvPr id="206" name="Google Shape;206;p24"/>
          <p:cNvCxnSpPr/>
          <p:nvPr/>
        </p:nvCxnSpPr>
        <p:spPr>
          <a:xfrm>
            <a:off x="705348"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07" name="Google Shape;207;p24"/>
          <p:cNvSpPr/>
          <p:nvPr/>
        </p:nvSpPr>
        <p:spPr>
          <a:xfrm>
            <a:off x="-15377" y="-180323"/>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idx="1" type="subTitle"/>
          </p:nvPr>
        </p:nvSpPr>
        <p:spPr>
          <a:xfrm>
            <a:off x="2110311" y="2281477"/>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4"/>
          <p:cNvSpPr txBox="1"/>
          <p:nvPr>
            <p:ph idx="2" type="subTitle"/>
          </p:nvPr>
        </p:nvSpPr>
        <p:spPr>
          <a:xfrm>
            <a:off x="5055489" y="2281477"/>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4"/>
          <p:cNvSpPr txBox="1"/>
          <p:nvPr>
            <p:ph idx="3" type="subTitle"/>
          </p:nvPr>
        </p:nvSpPr>
        <p:spPr>
          <a:xfrm>
            <a:off x="2110311" y="3866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4"/>
          <p:cNvSpPr txBox="1"/>
          <p:nvPr>
            <p:ph idx="4" type="subTitle"/>
          </p:nvPr>
        </p:nvSpPr>
        <p:spPr>
          <a:xfrm>
            <a:off x="5055489" y="3866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4"/>
          <p:cNvSpPr txBox="1"/>
          <p:nvPr>
            <p:ph idx="5" type="subTitle"/>
          </p:nvPr>
        </p:nvSpPr>
        <p:spPr>
          <a:xfrm>
            <a:off x="2110311" y="183885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3" name="Google Shape;213;p24"/>
          <p:cNvSpPr txBox="1"/>
          <p:nvPr>
            <p:ph idx="6" type="subTitle"/>
          </p:nvPr>
        </p:nvSpPr>
        <p:spPr>
          <a:xfrm>
            <a:off x="2110311" y="3424250"/>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4" name="Google Shape;214;p24"/>
          <p:cNvSpPr txBox="1"/>
          <p:nvPr>
            <p:ph idx="7" type="subTitle"/>
          </p:nvPr>
        </p:nvSpPr>
        <p:spPr>
          <a:xfrm>
            <a:off x="5055486" y="1838852"/>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5" name="Google Shape;215;p24"/>
          <p:cNvSpPr txBox="1"/>
          <p:nvPr>
            <p:ph idx="8" type="subTitle"/>
          </p:nvPr>
        </p:nvSpPr>
        <p:spPr>
          <a:xfrm>
            <a:off x="5055486" y="3424250"/>
            <a:ext cx="1978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 name="Google Shape;216;p2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7" name="Shape 217"/>
        <p:cNvGrpSpPr/>
        <p:nvPr/>
      </p:nvGrpSpPr>
      <p:grpSpPr>
        <a:xfrm>
          <a:off x="0" y="0"/>
          <a:ext cx="0" cy="0"/>
          <a:chOff x="0" y="0"/>
          <a:chExt cx="0" cy="0"/>
        </a:xfrm>
      </p:grpSpPr>
      <p:cxnSp>
        <p:nvCxnSpPr>
          <p:cNvPr id="218" name="Google Shape;218;p25"/>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219" name="Google Shape;219;p25"/>
          <p:cNvSpPr/>
          <p:nvPr/>
        </p:nvSpPr>
        <p:spPr>
          <a:xfrm>
            <a:off x="8449398" y="54267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txBox="1"/>
          <p:nvPr>
            <p:ph idx="1" type="subTitle"/>
          </p:nvPr>
        </p:nvSpPr>
        <p:spPr>
          <a:xfrm>
            <a:off x="948050" y="2301601"/>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5"/>
          <p:cNvSpPr txBox="1"/>
          <p:nvPr>
            <p:ph idx="2" type="subTitle"/>
          </p:nvPr>
        </p:nvSpPr>
        <p:spPr>
          <a:xfrm>
            <a:off x="3498450" y="23016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5"/>
          <p:cNvSpPr txBox="1"/>
          <p:nvPr>
            <p:ph idx="3" type="subTitle"/>
          </p:nvPr>
        </p:nvSpPr>
        <p:spPr>
          <a:xfrm>
            <a:off x="9480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25"/>
          <p:cNvSpPr txBox="1"/>
          <p:nvPr>
            <p:ph idx="4" type="subTitle"/>
          </p:nvPr>
        </p:nvSpPr>
        <p:spPr>
          <a:xfrm>
            <a:off x="34984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5"/>
          <p:cNvSpPr txBox="1"/>
          <p:nvPr>
            <p:ph idx="5" type="subTitle"/>
          </p:nvPr>
        </p:nvSpPr>
        <p:spPr>
          <a:xfrm>
            <a:off x="6048850" y="23016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25"/>
          <p:cNvSpPr txBox="1"/>
          <p:nvPr>
            <p:ph idx="6" type="subTitle"/>
          </p:nvPr>
        </p:nvSpPr>
        <p:spPr>
          <a:xfrm>
            <a:off x="60488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5"/>
          <p:cNvSpPr txBox="1"/>
          <p:nvPr>
            <p:ph idx="7" type="subTitle"/>
          </p:nvPr>
        </p:nvSpPr>
        <p:spPr>
          <a:xfrm>
            <a:off x="9480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 name="Google Shape;227;p25"/>
          <p:cNvSpPr txBox="1"/>
          <p:nvPr>
            <p:ph idx="8" type="subTitle"/>
          </p:nvPr>
        </p:nvSpPr>
        <p:spPr>
          <a:xfrm>
            <a:off x="34984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8" name="Google Shape;228;p25"/>
          <p:cNvSpPr txBox="1"/>
          <p:nvPr>
            <p:ph idx="9" type="subTitle"/>
          </p:nvPr>
        </p:nvSpPr>
        <p:spPr>
          <a:xfrm>
            <a:off x="6048850" y="18758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9" name="Google Shape;229;p25"/>
          <p:cNvSpPr txBox="1"/>
          <p:nvPr>
            <p:ph idx="13" type="subTitle"/>
          </p:nvPr>
        </p:nvSpPr>
        <p:spPr>
          <a:xfrm>
            <a:off x="9480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0" name="Google Shape;230;p25"/>
          <p:cNvSpPr txBox="1"/>
          <p:nvPr>
            <p:ph idx="14" type="subTitle"/>
          </p:nvPr>
        </p:nvSpPr>
        <p:spPr>
          <a:xfrm>
            <a:off x="34984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1" name="Google Shape;231;p25"/>
          <p:cNvSpPr txBox="1"/>
          <p:nvPr>
            <p:ph idx="15" type="subTitle"/>
          </p:nvPr>
        </p:nvSpPr>
        <p:spPr>
          <a:xfrm>
            <a:off x="60488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 name="Google Shape;232;p2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233" name="Shape 233"/>
        <p:cNvGrpSpPr/>
        <p:nvPr/>
      </p:nvGrpSpPr>
      <p:grpSpPr>
        <a:xfrm>
          <a:off x="0" y="0"/>
          <a:ext cx="0" cy="0"/>
          <a:chOff x="0" y="0"/>
          <a:chExt cx="0" cy="0"/>
        </a:xfrm>
      </p:grpSpPr>
      <p:cxnSp>
        <p:nvCxnSpPr>
          <p:cNvPr id="234" name="Google Shape;234;p26"/>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35" name="Google Shape;235;p26"/>
          <p:cNvSpPr/>
          <p:nvPr/>
        </p:nvSpPr>
        <p:spPr>
          <a:xfrm flipH="1">
            <a:off x="7730475" y="4632850"/>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flipH="1">
            <a:off x="8641139" y="13127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ph idx="1" type="subTitle"/>
          </p:nvPr>
        </p:nvSpPr>
        <p:spPr>
          <a:xfrm>
            <a:off x="2167250" y="2225401"/>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6"/>
          <p:cNvSpPr txBox="1"/>
          <p:nvPr>
            <p:ph idx="2" type="subTitle"/>
          </p:nvPr>
        </p:nvSpPr>
        <p:spPr>
          <a:xfrm>
            <a:off x="9480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6"/>
          <p:cNvSpPr txBox="1"/>
          <p:nvPr>
            <p:ph idx="3" type="subTitle"/>
          </p:nvPr>
        </p:nvSpPr>
        <p:spPr>
          <a:xfrm>
            <a:off x="34984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26"/>
          <p:cNvSpPr txBox="1"/>
          <p:nvPr>
            <p:ph idx="4" type="subTitle"/>
          </p:nvPr>
        </p:nvSpPr>
        <p:spPr>
          <a:xfrm>
            <a:off x="4829650" y="2225400"/>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6"/>
          <p:cNvSpPr txBox="1"/>
          <p:nvPr>
            <p:ph idx="5" type="subTitle"/>
          </p:nvPr>
        </p:nvSpPr>
        <p:spPr>
          <a:xfrm>
            <a:off x="6048850" y="3884225"/>
            <a:ext cx="2147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6"/>
          <p:cNvSpPr txBox="1"/>
          <p:nvPr>
            <p:ph idx="6" type="subTitle"/>
          </p:nvPr>
        </p:nvSpPr>
        <p:spPr>
          <a:xfrm>
            <a:off x="2167250" y="17996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 name="Google Shape;243;p26"/>
          <p:cNvSpPr txBox="1"/>
          <p:nvPr>
            <p:ph idx="7" type="subTitle"/>
          </p:nvPr>
        </p:nvSpPr>
        <p:spPr>
          <a:xfrm>
            <a:off x="4829650" y="17996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4" name="Google Shape;244;p26"/>
          <p:cNvSpPr txBox="1"/>
          <p:nvPr>
            <p:ph idx="8" type="subTitle"/>
          </p:nvPr>
        </p:nvSpPr>
        <p:spPr>
          <a:xfrm>
            <a:off x="9480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 name="Google Shape;245;p26"/>
          <p:cNvSpPr txBox="1"/>
          <p:nvPr>
            <p:ph idx="9" type="subTitle"/>
          </p:nvPr>
        </p:nvSpPr>
        <p:spPr>
          <a:xfrm>
            <a:off x="34984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6" name="Google Shape;246;p26"/>
          <p:cNvSpPr txBox="1"/>
          <p:nvPr>
            <p:ph idx="13" type="subTitle"/>
          </p:nvPr>
        </p:nvSpPr>
        <p:spPr>
          <a:xfrm>
            <a:off x="6048850" y="3458462"/>
            <a:ext cx="21471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 name="Google Shape;247;p2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48" name="Shape 248"/>
        <p:cNvGrpSpPr/>
        <p:nvPr/>
      </p:nvGrpSpPr>
      <p:grpSpPr>
        <a:xfrm>
          <a:off x="0" y="0"/>
          <a:ext cx="0" cy="0"/>
          <a:chOff x="0" y="0"/>
          <a:chExt cx="0" cy="0"/>
        </a:xfrm>
      </p:grpSpPr>
      <p:sp>
        <p:nvSpPr>
          <p:cNvPr id="249" name="Google Shape;249;p27"/>
          <p:cNvSpPr/>
          <p:nvPr/>
        </p:nvSpPr>
        <p:spPr>
          <a:xfrm>
            <a:off x="8328850" y="0"/>
            <a:ext cx="815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7"/>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27"/>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52" name="Google Shape;252;p27"/>
          <p:cNvGrpSpPr/>
          <p:nvPr/>
        </p:nvGrpSpPr>
        <p:grpSpPr>
          <a:xfrm flipH="1">
            <a:off x="8500056" y="141313"/>
            <a:ext cx="494400" cy="242300"/>
            <a:chOff x="8468325" y="185200"/>
            <a:chExt cx="494400" cy="242300"/>
          </a:xfrm>
        </p:grpSpPr>
        <p:cxnSp>
          <p:nvCxnSpPr>
            <p:cNvPr id="253" name="Google Shape;253;p27"/>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4" name="Google Shape;254;p27"/>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5" name="Google Shape;255;p27"/>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56" name="Google Shape;256;p27"/>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257" name="Google Shape;257;p27"/>
          <p:cNvCxnSpPr/>
          <p:nvPr/>
        </p:nvCxnSpPr>
        <p:spPr>
          <a:xfrm>
            <a:off x="71322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258" name="Google Shape;258;p27"/>
          <p:cNvSpPr/>
          <p:nvPr/>
        </p:nvSpPr>
        <p:spPr>
          <a:xfrm flipH="1">
            <a:off x="190889"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txBox="1"/>
          <p:nvPr>
            <p:ph hasCustomPrompt="1" type="title"/>
          </p:nvPr>
        </p:nvSpPr>
        <p:spPr>
          <a:xfrm>
            <a:off x="794423" y="604729"/>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0" name="Google Shape;260;p27"/>
          <p:cNvSpPr txBox="1"/>
          <p:nvPr>
            <p:ph idx="1" type="subTitle"/>
          </p:nvPr>
        </p:nvSpPr>
        <p:spPr>
          <a:xfrm>
            <a:off x="794423" y="1369848"/>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1" name="Google Shape;261;p27"/>
          <p:cNvSpPr txBox="1"/>
          <p:nvPr>
            <p:ph hasCustomPrompt="1" idx="2" type="title"/>
          </p:nvPr>
        </p:nvSpPr>
        <p:spPr>
          <a:xfrm>
            <a:off x="1531248" y="195698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2" name="Google Shape;262;p27"/>
          <p:cNvSpPr txBox="1"/>
          <p:nvPr>
            <p:ph idx="3" type="subTitle"/>
          </p:nvPr>
        </p:nvSpPr>
        <p:spPr>
          <a:xfrm>
            <a:off x="1531248" y="2722099"/>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3" name="Google Shape;263;p27"/>
          <p:cNvSpPr txBox="1"/>
          <p:nvPr>
            <p:ph hasCustomPrompt="1" idx="4" type="title"/>
          </p:nvPr>
        </p:nvSpPr>
        <p:spPr>
          <a:xfrm>
            <a:off x="3183748" y="330924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45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4" name="Google Shape;264;p27"/>
          <p:cNvSpPr txBox="1"/>
          <p:nvPr>
            <p:ph idx="5" type="subTitle"/>
          </p:nvPr>
        </p:nvSpPr>
        <p:spPr>
          <a:xfrm>
            <a:off x="3183748" y="4074371"/>
            <a:ext cx="4696800" cy="46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65" name="Shape 265"/>
        <p:cNvGrpSpPr/>
        <p:nvPr/>
      </p:nvGrpSpPr>
      <p:grpSpPr>
        <a:xfrm>
          <a:off x="0" y="0"/>
          <a:ext cx="0" cy="0"/>
          <a:chOff x="0" y="0"/>
          <a:chExt cx="0" cy="0"/>
        </a:xfrm>
      </p:grpSpPr>
      <p:cxnSp>
        <p:nvCxnSpPr>
          <p:cNvPr id="266" name="Google Shape;266;p28"/>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267" name="Google Shape;267;p28"/>
          <p:cNvSpPr txBox="1"/>
          <p:nvPr>
            <p:ph hasCustomPrompt="1" type="title"/>
          </p:nvPr>
        </p:nvSpPr>
        <p:spPr>
          <a:xfrm>
            <a:off x="2489862" y="1943563"/>
            <a:ext cx="1398900" cy="77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38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8" name="Google Shape;268;p28"/>
          <p:cNvSpPr txBox="1"/>
          <p:nvPr>
            <p:ph idx="1" type="subTitle"/>
          </p:nvPr>
        </p:nvSpPr>
        <p:spPr>
          <a:xfrm>
            <a:off x="2102712" y="312017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9" name="Google Shape;269;p28"/>
          <p:cNvSpPr txBox="1"/>
          <p:nvPr>
            <p:ph idx="2" type="subTitle"/>
          </p:nvPr>
        </p:nvSpPr>
        <p:spPr>
          <a:xfrm>
            <a:off x="2102712" y="2683063"/>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0" name="Google Shape;270;p28"/>
          <p:cNvSpPr txBox="1"/>
          <p:nvPr>
            <p:ph hasCustomPrompt="1" idx="3" type="title"/>
          </p:nvPr>
        </p:nvSpPr>
        <p:spPr>
          <a:xfrm>
            <a:off x="6219087" y="1952375"/>
            <a:ext cx="1397700" cy="77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3800">
                <a:latin typeface="Manrope Medium"/>
                <a:ea typeface="Manrope Medium"/>
                <a:cs typeface="Manrope Medium"/>
                <a:sym typeface="Manrope Medium"/>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1" name="Google Shape;271;p28"/>
          <p:cNvSpPr txBox="1"/>
          <p:nvPr>
            <p:ph idx="4" type="subTitle"/>
          </p:nvPr>
        </p:nvSpPr>
        <p:spPr>
          <a:xfrm>
            <a:off x="5831337" y="3128982"/>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72" name="Google Shape;272;p28"/>
          <p:cNvSpPr txBox="1"/>
          <p:nvPr>
            <p:ph idx="5" type="subTitle"/>
          </p:nvPr>
        </p:nvSpPr>
        <p:spPr>
          <a:xfrm>
            <a:off x="5831337" y="2691875"/>
            <a:ext cx="21732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3" name="Google Shape;273;p28"/>
          <p:cNvSpPr txBox="1"/>
          <p:nvPr>
            <p:ph idx="6"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274" name="Google Shape;274;p28"/>
          <p:cNvSpPr/>
          <p:nvPr/>
        </p:nvSpPr>
        <p:spPr>
          <a:xfrm>
            <a:off x="8449398" y="-186664"/>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5" name="Shape 275"/>
        <p:cNvGrpSpPr/>
        <p:nvPr/>
      </p:nvGrpSpPr>
      <p:grpSpPr>
        <a:xfrm>
          <a:off x="0" y="0"/>
          <a:ext cx="0" cy="0"/>
          <a:chOff x="0" y="0"/>
          <a:chExt cx="0" cy="0"/>
        </a:xfrm>
      </p:grpSpPr>
      <p:sp>
        <p:nvSpPr>
          <p:cNvPr id="276" name="Google Shape;276;p29"/>
          <p:cNvSpPr/>
          <p:nvPr/>
        </p:nvSpPr>
        <p:spPr>
          <a:xfrm>
            <a:off x="2275" y="-570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9"/>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29"/>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279" name="Google Shape;279;p29"/>
          <p:cNvGrpSpPr/>
          <p:nvPr/>
        </p:nvGrpSpPr>
        <p:grpSpPr>
          <a:xfrm>
            <a:off x="98775" y="141325"/>
            <a:ext cx="494400" cy="242300"/>
            <a:chOff x="8468325" y="185200"/>
            <a:chExt cx="494400" cy="242300"/>
          </a:xfrm>
        </p:grpSpPr>
        <p:cxnSp>
          <p:nvCxnSpPr>
            <p:cNvPr id="280" name="Google Shape;280;p29"/>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1" name="Google Shape;281;p29"/>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9"/>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29"/>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284" name="Google Shape;284;p29"/>
          <p:cNvCxnSpPr/>
          <p:nvPr/>
        </p:nvCxnSpPr>
        <p:spPr>
          <a:xfrm>
            <a:off x="843077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285" name="Google Shape;285;p29"/>
          <p:cNvSpPr/>
          <p:nvPr/>
        </p:nvSpPr>
        <p:spPr>
          <a:xfrm>
            <a:off x="8639359"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txBox="1"/>
          <p:nvPr>
            <p:ph type="title"/>
          </p:nvPr>
        </p:nvSpPr>
        <p:spPr>
          <a:xfrm>
            <a:off x="2855856" y="677525"/>
            <a:ext cx="49533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29"/>
          <p:cNvSpPr txBox="1"/>
          <p:nvPr>
            <p:ph idx="1" type="subTitle"/>
          </p:nvPr>
        </p:nvSpPr>
        <p:spPr>
          <a:xfrm>
            <a:off x="2855856" y="1689050"/>
            <a:ext cx="4953300" cy="114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29"/>
          <p:cNvSpPr txBox="1"/>
          <p:nvPr/>
        </p:nvSpPr>
        <p:spPr>
          <a:xfrm>
            <a:off x="2855838" y="3492211"/>
            <a:ext cx="4953300" cy="64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sz="1200" u="sng">
              <a:solidFill>
                <a:schemeClr val="dk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9" name="Shape 289"/>
        <p:cNvGrpSpPr/>
        <p:nvPr/>
      </p:nvGrpSpPr>
      <p:grpSpPr>
        <a:xfrm>
          <a:off x="0" y="0"/>
          <a:ext cx="0" cy="0"/>
          <a:chOff x="0" y="0"/>
          <a:chExt cx="0" cy="0"/>
        </a:xfrm>
      </p:grpSpPr>
      <p:cxnSp>
        <p:nvCxnSpPr>
          <p:cNvPr id="290" name="Google Shape;290;p30"/>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291" name="Google Shape;291;p30"/>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0"/>
          <p:cNvGrpSpPr/>
          <p:nvPr/>
        </p:nvGrpSpPr>
        <p:grpSpPr>
          <a:xfrm>
            <a:off x="105350" y="157638"/>
            <a:ext cx="494400" cy="242300"/>
            <a:chOff x="8468325" y="185200"/>
            <a:chExt cx="494400" cy="242300"/>
          </a:xfrm>
        </p:grpSpPr>
        <p:cxnSp>
          <p:nvCxnSpPr>
            <p:cNvPr id="293" name="Google Shape;293;p30"/>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30"/>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5" name="Google Shape;295;p30"/>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30"/>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idx="1" type="body"/>
          </p:nvPr>
        </p:nvSpPr>
        <p:spPr>
          <a:xfrm>
            <a:off x="720000" y="1229004"/>
            <a:ext cx="7704000" cy="45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6" name="Google Shape;36;p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7" name="Shape 297"/>
        <p:cNvGrpSpPr/>
        <p:nvPr/>
      </p:nvGrpSpPr>
      <p:grpSpPr>
        <a:xfrm>
          <a:off x="0" y="0"/>
          <a:ext cx="0" cy="0"/>
          <a:chOff x="0" y="0"/>
          <a:chExt cx="0" cy="0"/>
        </a:xfrm>
      </p:grpSpPr>
      <p:cxnSp>
        <p:nvCxnSpPr>
          <p:cNvPr id="298" name="Google Shape;298;p31"/>
          <p:cNvCxnSpPr/>
          <p:nvPr/>
        </p:nvCxnSpPr>
        <p:spPr>
          <a:xfrm>
            <a:off x="0" y="506104"/>
            <a:ext cx="9170400" cy="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31"/>
          <p:cNvSpPr/>
          <p:nvPr/>
        </p:nvSpPr>
        <p:spPr>
          <a:xfrm>
            <a:off x="-35798" y="50914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1"/>
          <p:cNvGrpSpPr/>
          <p:nvPr/>
        </p:nvGrpSpPr>
        <p:grpSpPr>
          <a:xfrm>
            <a:off x="8547229" y="124988"/>
            <a:ext cx="494400" cy="242300"/>
            <a:chOff x="8468325" y="185200"/>
            <a:chExt cx="494400" cy="242300"/>
          </a:xfrm>
        </p:grpSpPr>
        <p:cxnSp>
          <p:nvCxnSpPr>
            <p:cNvPr id="301" name="Google Shape;301;p31"/>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2" name="Google Shape;302;p31"/>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3" name="Google Shape;303;p31"/>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304" name="Google Shape;304;p31"/>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cxnSp>
        <p:nvCxnSpPr>
          <p:cNvPr id="38" name="Google Shape;38;p5"/>
          <p:cNvCxnSpPr/>
          <p:nvPr/>
        </p:nvCxnSpPr>
        <p:spPr>
          <a:xfrm>
            <a:off x="8454375" y="-5700"/>
            <a:ext cx="0" cy="5154900"/>
          </a:xfrm>
          <a:prstGeom prst="straightConnector1">
            <a:avLst/>
          </a:prstGeom>
          <a:noFill/>
          <a:ln cap="flat" cmpd="sng" w="9525">
            <a:solidFill>
              <a:schemeClr val="dk1"/>
            </a:solidFill>
            <a:prstDash val="solid"/>
            <a:round/>
            <a:headEnd len="med" w="med" type="none"/>
            <a:tailEnd len="med" w="med" type="none"/>
          </a:ln>
        </p:spPr>
      </p:cxnSp>
      <p:sp>
        <p:nvSpPr>
          <p:cNvPr id="39" name="Google Shape;39;p5"/>
          <p:cNvSpPr/>
          <p:nvPr/>
        </p:nvSpPr>
        <p:spPr>
          <a:xfrm flipH="1">
            <a:off x="7735918" y="-203129"/>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a:off x="192689" y="148953"/>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5055284" y="363530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2" type="subTitle"/>
          </p:nvPr>
        </p:nvSpPr>
        <p:spPr>
          <a:xfrm>
            <a:off x="1583300" y="363530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3" type="subTitle"/>
          </p:nvPr>
        </p:nvSpPr>
        <p:spPr>
          <a:xfrm>
            <a:off x="5055275" y="3066038"/>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 name="Google Shape;45;p5"/>
          <p:cNvSpPr txBox="1"/>
          <p:nvPr>
            <p:ph idx="4" type="subTitle"/>
          </p:nvPr>
        </p:nvSpPr>
        <p:spPr>
          <a:xfrm>
            <a:off x="1583075" y="3066038"/>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cxnSp>
        <p:nvCxnSpPr>
          <p:cNvPr id="47" name="Google Shape;47;p6"/>
          <p:cNvCxnSpPr/>
          <p:nvPr/>
        </p:nvCxnSpPr>
        <p:spPr>
          <a:xfrm>
            <a:off x="0" y="506104"/>
            <a:ext cx="9170400" cy="0"/>
          </a:xfrm>
          <a:prstGeom prst="straightConnector1">
            <a:avLst/>
          </a:prstGeom>
          <a:noFill/>
          <a:ln cap="flat" cmpd="sng" w="9525">
            <a:solidFill>
              <a:schemeClr val="dk1"/>
            </a:solidFill>
            <a:prstDash val="solid"/>
            <a:round/>
            <a:headEnd len="med" w="med" type="none"/>
            <a:tailEnd len="med" w="med" type="none"/>
          </a:ln>
        </p:spPr>
      </p:cxnSp>
      <p:sp>
        <p:nvSpPr>
          <p:cNvPr id="48" name="Google Shape;48;p6"/>
          <p:cNvSpPr/>
          <p:nvPr/>
        </p:nvSpPr>
        <p:spPr>
          <a:xfrm>
            <a:off x="-35798" y="-22019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8631311" y="5855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cxnSp>
        <p:nvCxnSpPr>
          <p:cNvPr id="52" name="Google Shape;52;p7"/>
          <p:cNvCxnSpPr/>
          <p:nvPr/>
        </p:nvCxnSpPr>
        <p:spPr>
          <a:xfrm>
            <a:off x="0" y="543350"/>
            <a:ext cx="9170400" cy="0"/>
          </a:xfrm>
          <a:prstGeom prst="straightConnector1">
            <a:avLst/>
          </a:prstGeom>
          <a:noFill/>
          <a:ln cap="flat" cmpd="sng" w="9525">
            <a:solidFill>
              <a:schemeClr val="dk1"/>
            </a:solidFill>
            <a:prstDash val="solid"/>
            <a:round/>
            <a:headEnd len="med" w="med" type="none"/>
            <a:tailEnd len="med" w="med" type="none"/>
          </a:ln>
        </p:spPr>
      </p:cxnSp>
      <p:sp>
        <p:nvSpPr>
          <p:cNvPr id="53" name="Google Shape;53;p7"/>
          <p:cNvSpPr/>
          <p:nvPr/>
        </p:nvSpPr>
        <p:spPr>
          <a:xfrm>
            <a:off x="-17175" y="540096"/>
            <a:ext cx="726300" cy="72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8631311"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txBox="1"/>
          <p:nvPr>
            <p:ph idx="1" type="subTitle"/>
          </p:nvPr>
        </p:nvSpPr>
        <p:spPr>
          <a:xfrm>
            <a:off x="850414" y="18624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6" name="Google Shape;56;p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57" name="Google Shape;57;p7"/>
          <p:cNvSpPr/>
          <p:nvPr>
            <p:ph idx="2" type="pic"/>
          </p:nvPr>
        </p:nvSpPr>
        <p:spPr>
          <a:xfrm>
            <a:off x="5548500" y="1482675"/>
            <a:ext cx="2745000" cy="28239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p:nvPr/>
        </p:nvSpPr>
        <p:spPr>
          <a:xfrm>
            <a:off x="6940800" y="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8"/>
          <p:cNvCxnSpPr/>
          <p:nvPr/>
        </p:nvCxnSpPr>
        <p:spPr>
          <a:xfrm rot="10800000">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8"/>
          <p:cNvCxnSpPr/>
          <p:nvPr/>
        </p:nvCxnSpPr>
        <p:spPr>
          <a:xfrm rot="10800000">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62" name="Google Shape;62;p8"/>
          <p:cNvGrpSpPr/>
          <p:nvPr/>
        </p:nvGrpSpPr>
        <p:grpSpPr>
          <a:xfrm flipH="1">
            <a:off x="8500056" y="141313"/>
            <a:ext cx="494400" cy="242300"/>
            <a:chOff x="8468325" y="185200"/>
            <a:chExt cx="494400" cy="242300"/>
          </a:xfrm>
        </p:grpSpPr>
        <p:cxnSp>
          <p:nvCxnSpPr>
            <p:cNvPr id="63" name="Google Shape;63;p8"/>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8"/>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8"/>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8"/>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67" name="Google Shape;67;p8"/>
          <p:cNvCxnSpPr/>
          <p:nvPr/>
        </p:nvCxnSpPr>
        <p:spPr>
          <a:xfrm>
            <a:off x="71322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68" name="Google Shape;68;p8"/>
          <p:cNvSpPr/>
          <p:nvPr/>
        </p:nvSpPr>
        <p:spPr>
          <a:xfrm flipH="1">
            <a:off x="190889" y="114438"/>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1143063" y="1486350"/>
            <a:ext cx="5367900" cy="2170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9"/>
          <p:cNvSpPr/>
          <p:nvPr/>
        </p:nvSpPr>
        <p:spPr>
          <a:xfrm>
            <a:off x="2275" y="-5700"/>
            <a:ext cx="220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p:nvPr/>
        </p:nvCxnSpPr>
        <p:spPr>
          <a:xfrm>
            <a:off x="-13200" y="543350"/>
            <a:ext cx="91704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9"/>
          <p:cNvCxnSpPr/>
          <p:nvPr/>
        </p:nvCxnSpPr>
        <p:spPr>
          <a:xfrm>
            <a:off x="-13200" y="4604000"/>
            <a:ext cx="9170400" cy="0"/>
          </a:xfrm>
          <a:prstGeom prst="straightConnector1">
            <a:avLst/>
          </a:prstGeom>
          <a:noFill/>
          <a:ln cap="flat" cmpd="sng" w="9525">
            <a:solidFill>
              <a:schemeClr val="dk1"/>
            </a:solidFill>
            <a:prstDash val="solid"/>
            <a:round/>
            <a:headEnd len="med" w="med" type="none"/>
            <a:tailEnd len="med" w="med" type="none"/>
          </a:ln>
        </p:spPr>
      </p:cxnSp>
      <p:grpSp>
        <p:nvGrpSpPr>
          <p:cNvPr id="74" name="Google Shape;74;p9"/>
          <p:cNvGrpSpPr/>
          <p:nvPr/>
        </p:nvGrpSpPr>
        <p:grpSpPr>
          <a:xfrm>
            <a:off x="8547225" y="141313"/>
            <a:ext cx="494400" cy="242300"/>
            <a:chOff x="8468325" y="185200"/>
            <a:chExt cx="494400" cy="242300"/>
          </a:xfrm>
        </p:grpSpPr>
        <p:cxnSp>
          <p:nvCxnSpPr>
            <p:cNvPr id="75" name="Google Shape;75;p9"/>
            <p:cNvCxnSpPr/>
            <p:nvPr/>
          </p:nvCxnSpPr>
          <p:spPr>
            <a:xfrm>
              <a:off x="8468325" y="185200"/>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9"/>
            <p:cNvCxnSpPr/>
            <p:nvPr/>
          </p:nvCxnSpPr>
          <p:spPr>
            <a:xfrm>
              <a:off x="8468325" y="263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9"/>
            <p:cNvCxnSpPr/>
            <p:nvPr/>
          </p:nvCxnSpPr>
          <p:spPr>
            <a:xfrm>
              <a:off x="8468325" y="344825"/>
              <a:ext cx="494400" cy="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9"/>
            <p:cNvCxnSpPr/>
            <p:nvPr/>
          </p:nvCxnSpPr>
          <p:spPr>
            <a:xfrm>
              <a:off x="8468325" y="427500"/>
              <a:ext cx="494400" cy="0"/>
            </a:xfrm>
            <a:prstGeom prst="straightConnector1">
              <a:avLst/>
            </a:prstGeom>
            <a:noFill/>
            <a:ln cap="flat" cmpd="sng" w="9525">
              <a:solidFill>
                <a:schemeClr val="dk1"/>
              </a:solidFill>
              <a:prstDash val="solid"/>
              <a:round/>
              <a:headEnd len="med" w="med" type="none"/>
              <a:tailEnd len="med" w="med" type="none"/>
            </a:ln>
          </p:spPr>
        </p:cxnSp>
      </p:grpSp>
      <p:cxnSp>
        <p:nvCxnSpPr>
          <p:cNvPr id="79" name="Google Shape;79;p9"/>
          <p:cNvCxnSpPr/>
          <p:nvPr/>
        </p:nvCxnSpPr>
        <p:spPr>
          <a:xfrm>
            <a:off x="8430775" y="5700"/>
            <a:ext cx="0" cy="5132100"/>
          </a:xfrm>
          <a:prstGeom prst="straightConnector1">
            <a:avLst/>
          </a:prstGeom>
          <a:noFill/>
          <a:ln cap="flat" cmpd="sng" w="9525">
            <a:solidFill>
              <a:schemeClr val="dk1"/>
            </a:solidFill>
            <a:prstDash val="solid"/>
            <a:round/>
            <a:headEnd len="med" w="med" type="none"/>
            <a:tailEnd len="med" w="med" type="none"/>
          </a:ln>
        </p:spPr>
      </p:cxnSp>
      <p:sp>
        <p:nvSpPr>
          <p:cNvPr id="80" name="Google Shape;80;p9"/>
          <p:cNvSpPr/>
          <p:nvPr/>
        </p:nvSpPr>
        <p:spPr>
          <a:xfrm>
            <a:off x="191734" y="114426"/>
            <a:ext cx="310152" cy="296079"/>
          </a:xfrm>
          <a:custGeom>
            <a:rect b="b" l="l" r="r" t="t"/>
            <a:pathLst>
              <a:path extrusionOk="0" h="93770" w="98227">
                <a:moveTo>
                  <a:pt x="42818" y="1"/>
                </a:moveTo>
                <a:lnTo>
                  <a:pt x="42818" y="41023"/>
                </a:lnTo>
                <a:lnTo>
                  <a:pt x="3908" y="28455"/>
                </a:lnTo>
                <a:lnTo>
                  <a:pt x="0" y="40432"/>
                </a:lnTo>
                <a:lnTo>
                  <a:pt x="38910" y="53001"/>
                </a:lnTo>
                <a:lnTo>
                  <a:pt x="14660" y="86250"/>
                </a:lnTo>
                <a:lnTo>
                  <a:pt x="24842" y="93749"/>
                </a:lnTo>
                <a:lnTo>
                  <a:pt x="49113" y="60521"/>
                </a:lnTo>
                <a:lnTo>
                  <a:pt x="73068" y="93770"/>
                </a:lnTo>
                <a:lnTo>
                  <a:pt x="83249" y="86271"/>
                </a:lnTo>
                <a:lnTo>
                  <a:pt x="59295" y="53022"/>
                </a:lnTo>
                <a:lnTo>
                  <a:pt x="98226" y="40453"/>
                </a:lnTo>
                <a:lnTo>
                  <a:pt x="94318" y="28476"/>
                </a:lnTo>
                <a:lnTo>
                  <a:pt x="55387" y="41044"/>
                </a:lnTo>
                <a:lnTo>
                  <a:pt x="55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2881675" y="1537588"/>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2" name="Google Shape;82;p9"/>
          <p:cNvSpPr txBox="1"/>
          <p:nvPr>
            <p:ph idx="1" type="subTitle"/>
          </p:nvPr>
        </p:nvSpPr>
        <p:spPr>
          <a:xfrm>
            <a:off x="2881675" y="2699013"/>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0" y="0"/>
            <a:ext cx="9144000" cy="5143500"/>
          </a:xfrm>
          <a:prstGeom prst="rect">
            <a:avLst/>
          </a:prstGeom>
          <a:noFill/>
          <a:ln>
            <a:noFill/>
          </a:ln>
        </p:spPr>
      </p:sp>
      <p:sp>
        <p:nvSpPr>
          <p:cNvPr id="85" name="Google Shape;85;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6460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1pPr>
            <a:lvl2pPr lvl="1"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2pPr>
            <a:lvl3pPr lvl="2"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3pPr>
            <a:lvl4pPr lvl="3"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4pPr>
            <a:lvl5pPr lvl="4"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5pPr>
            <a:lvl6pPr lvl="5"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6pPr>
            <a:lvl7pPr lvl="6"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7pPr>
            <a:lvl8pPr lvl="7"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8pPr>
            <a:lvl9pPr lvl="8" rtl="0" algn="ctr">
              <a:spcBef>
                <a:spcPts val="0"/>
              </a:spcBef>
              <a:spcAft>
                <a:spcPts val="0"/>
              </a:spcAft>
              <a:buClr>
                <a:schemeClr val="dk1"/>
              </a:buClr>
              <a:buSzPts val="3500"/>
              <a:buFont typeface="Manrope"/>
              <a:buNone/>
              <a:defRPr b="1" sz="3500">
                <a:solidFill>
                  <a:schemeClr val="dk1"/>
                </a:solidFill>
                <a:latin typeface="Manrope"/>
                <a:ea typeface="Manrope"/>
                <a:cs typeface="Manrope"/>
                <a:sym typeface="Manrope"/>
              </a:defRPr>
            </a:lvl9pPr>
          </a:lstStyle>
          <a:p/>
        </p:txBody>
      </p:sp>
      <p:sp>
        <p:nvSpPr>
          <p:cNvPr id="7" name="Google Shape;7;p1"/>
          <p:cNvSpPr txBox="1"/>
          <p:nvPr>
            <p:ph idx="1" type="body"/>
          </p:nvPr>
        </p:nvSpPr>
        <p:spPr>
          <a:xfrm>
            <a:off x="713225" y="1137300"/>
            <a:ext cx="7717500" cy="34317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cs.stanford.edu/people/eroberts/courses/soco/projects/neural-networks/Neuron/index.html" TargetMode="External"/><Relationship Id="rId4" Type="http://schemas.openxmlformats.org/officeDocument/2006/relationships/image" Target="../media/image25.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16.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8.jp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www.ibm.com/topics/neural-networks" TargetMode="External"/><Relationship Id="rId4" Type="http://schemas.openxmlformats.org/officeDocument/2006/relationships/hyperlink" Target="https://en.wikipedia.org/wiki/Autoencoder" TargetMode="External"/><Relationship Id="rId9" Type="http://schemas.openxmlformats.org/officeDocument/2006/relationships/hyperlink" Target="https://en.wikipedia.org/wiki/Autoencoder" TargetMode="External"/><Relationship Id="rId5" Type="http://schemas.openxmlformats.org/officeDocument/2006/relationships/hyperlink" Target="https://en.wikipedia.org/wiki/Autoencoder" TargetMode="External"/><Relationship Id="rId6" Type="http://schemas.openxmlformats.org/officeDocument/2006/relationships/hyperlink" Target="https://www.ibm.com/topics/autoencoder" TargetMode="External"/><Relationship Id="rId7" Type="http://schemas.openxmlformats.org/officeDocument/2006/relationships/hyperlink" Target="https://en.wikipedia.org/wiki/Autoencoder" TargetMode="External"/><Relationship Id="rId8" Type="http://schemas.openxmlformats.org/officeDocument/2006/relationships/hyperlink" Target="https://en.wikipedia.org/wiki/Autoencoder" TargetMode="External"/><Relationship Id="rId10"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medium.com/python-in-plain-english/building-the-foundations-a-step-by-step-guide-to-implementing-multi-layer-perceptrons-in-python-51ebd9d7ecbe" TargetMode="External"/><Relationship Id="rId4" Type="http://schemas.openxmlformats.org/officeDocument/2006/relationships/hyperlink" Target="https://www.ibm.com/topics/machine-learning" TargetMode="External"/><Relationship Id="rId5" Type="http://schemas.openxmlformats.org/officeDocument/2006/relationships/hyperlink" Target="https://www.ibm.com/topics/neural-networks" TargetMode="External"/><Relationship Id="rId6" Type="http://schemas.openxmlformats.org/officeDocument/2006/relationships/hyperlink" Target="https://www.ibm.com/topics/artificial-intelligenc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7.jpg"/><Relationship Id="rId5"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txBox="1"/>
          <p:nvPr>
            <p:ph type="ctrTitle"/>
          </p:nvPr>
        </p:nvSpPr>
        <p:spPr>
          <a:xfrm>
            <a:off x="916350" y="1427500"/>
            <a:ext cx="7311300" cy="16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SIG AI</a:t>
            </a:r>
            <a:endParaRPr/>
          </a:p>
        </p:txBody>
      </p:sp>
      <p:sp>
        <p:nvSpPr>
          <p:cNvPr id="310" name="Google Shape;310;p32"/>
          <p:cNvSpPr txBox="1"/>
          <p:nvPr>
            <p:ph idx="1" type="subTitle"/>
          </p:nvPr>
        </p:nvSpPr>
        <p:spPr>
          <a:xfrm>
            <a:off x="916350" y="3228800"/>
            <a:ext cx="7311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Meeting 3: 04/04/24</a:t>
            </a:r>
            <a:endParaRPr/>
          </a:p>
        </p:txBody>
      </p:sp>
      <p:sp>
        <p:nvSpPr>
          <p:cNvPr id="311" name="Google Shape;311;p32"/>
          <p:cNvSpPr txBox="1"/>
          <p:nvPr>
            <p:ph idx="1" type="subTitle"/>
          </p:nvPr>
        </p:nvSpPr>
        <p:spPr>
          <a:xfrm>
            <a:off x="3788550" y="1783225"/>
            <a:ext cx="15669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&lt;welcome to&gt;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tackling today?</a:t>
            </a:r>
            <a:endParaRPr/>
          </a:p>
        </p:txBody>
      </p:sp>
      <p:sp>
        <p:nvSpPr>
          <p:cNvPr id="366" name="Google Shape;366;p41"/>
          <p:cNvSpPr txBox="1"/>
          <p:nvPr/>
        </p:nvSpPr>
        <p:spPr>
          <a:xfrm>
            <a:off x="1616200" y="1506050"/>
            <a:ext cx="7038900" cy="29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latin typeface="DM Sans"/>
                <a:ea typeface="DM Sans"/>
                <a:cs typeface="DM Sans"/>
                <a:sym typeface="DM Sans"/>
              </a:rPr>
              <a:t>Machine Learning</a:t>
            </a:r>
            <a:endParaRPr sz="4800">
              <a:solidFill>
                <a:schemeClr val="dk1"/>
              </a:solidFill>
              <a:latin typeface="DM Sans"/>
              <a:ea typeface="DM Sans"/>
              <a:cs typeface="DM Sans"/>
              <a:sym typeface="DM Sans"/>
            </a:endParaRPr>
          </a:p>
          <a:p>
            <a:pPr indent="0" lvl="0" marL="0" rtl="0" algn="l">
              <a:spcBef>
                <a:spcPts val="0"/>
              </a:spcBef>
              <a:spcAft>
                <a:spcPts val="0"/>
              </a:spcAft>
              <a:buNone/>
            </a:pPr>
            <a:r>
              <a:rPr lang="en" sz="4800">
                <a:solidFill>
                  <a:schemeClr val="dk1"/>
                </a:solidFill>
                <a:latin typeface="DM Sans"/>
                <a:ea typeface="DM Sans"/>
                <a:cs typeface="DM Sans"/>
                <a:sym typeface="DM Sans"/>
              </a:rPr>
              <a:t>	-	Deep Learning</a:t>
            </a:r>
            <a:endParaRPr sz="4800">
              <a:solidFill>
                <a:schemeClr val="dk1"/>
              </a:solidFill>
              <a:latin typeface="DM Sans"/>
              <a:ea typeface="DM Sans"/>
              <a:cs typeface="DM Sans"/>
              <a:sym typeface="DM Sans"/>
            </a:endParaRPr>
          </a:p>
          <a:p>
            <a:pPr indent="0" lvl="0" marL="0" rtl="0" algn="l">
              <a:spcBef>
                <a:spcPts val="0"/>
              </a:spcBef>
              <a:spcAft>
                <a:spcPts val="0"/>
              </a:spcAft>
              <a:buNone/>
            </a:pPr>
            <a:r>
              <a:rPr lang="en" sz="4800">
                <a:solidFill>
                  <a:schemeClr val="dk1"/>
                </a:solidFill>
                <a:latin typeface="DM Sans"/>
                <a:ea typeface="DM Sans"/>
                <a:cs typeface="DM Sans"/>
                <a:sym typeface="DM Sans"/>
              </a:rPr>
              <a:t>			</a:t>
            </a:r>
            <a:r>
              <a:rPr lang="en" sz="4800">
                <a:solidFill>
                  <a:srgbClr val="FF0000"/>
                </a:solidFill>
                <a:latin typeface="DM Sans"/>
                <a:ea typeface="DM Sans"/>
                <a:cs typeface="DM Sans"/>
                <a:sym typeface="DM Sans"/>
              </a:rPr>
              <a:t>	-Perceptrons</a:t>
            </a:r>
            <a:endParaRPr sz="4800">
              <a:solidFill>
                <a:srgbClr val="FF0000"/>
              </a:solidFill>
              <a:latin typeface="DM Sans"/>
              <a:ea typeface="DM Sans"/>
              <a:cs typeface="DM Sans"/>
              <a:sym typeface="DM Sans"/>
            </a:endParaRPr>
          </a:p>
          <a:p>
            <a:pPr indent="0" lvl="0" marL="0" rtl="0" algn="l">
              <a:spcBef>
                <a:spcPts val="0"/>
              </a:spcBef>
              <a:spcAft>
                <a:spcPts val="0"/>
              </a:spcAft>
              <a:buNone/>
            </a:pPr>
            <a:r>
              <a:rPr lang="en" sz="4800">
                <a:solidFill>
                  <a:srgbClr val="FF0000"/>
                </a:solidFill>
                <a:latin typeface="DM Sans"/>
                <a:ea typeface="DM Sans"/>
                <a:cs typeface="DM Sans"/>
                <a:sym typeface="DM Sans"/>
              </a:rPr>
              <a:t>				-Autoencoders</a:t>
            </a:r>
            <a:endParaRPr sz="4800">
              <a:solidFill>
                <a:srgbClr val="FF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idx="8" type="subTitle"/>
          </p:nvPr>
        </p:nvSpPr>
        <p:spPr>
          <a:xfrm>
            <a:off x="170175" y="1938450"/>
            <a:ext cx="25950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0000"/>
                </a:solidFill>
              </a:rPr>
              <a:t>Perceptrons</a:t>
            </a:r>
            <a:endParaRPr>
              <a:solidFill>
                <a:srgbClr val="FF0000"/>
              </a:solidFill>
            </a:endParaRPr>
          </a:p>
        </p:txBody>
      </p:sp>
      <p:sp>
        <p:nvSpPr>
          <p:cNvPr id="372" name="Google Shape;372;p42"/>
          <p:cNvSpPr txBox="1"/>
          <p:nvPr>
            <p:ph idx="9" type="subTitle"/>
          </p:nvPr>
        </p:nvSpPr>
        <p:spPr>
          <a:xfrm>
            <a:off x="3178767" y="1946414"/>
            <a:ext cx="2595000" cy="8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Autoencoders</a:t>
            </a:r>
            <a:endParaRPr>
              <a:solidFill>
                <a:srgbClr val="FF0000"/>
              </a:solidFill>
            </a:endParaRPr>
          </a:p>
        </p:txBody>
      </p:sp>
      <p:sp>
        <p:nvSpPr>
          <p:cNvPr id="373" name="Google Shape;373;p42"/>
          <p:cNvSpPr txBox="1"/>
          <p:nvPr>
            <p:ph idx="13" type="subTitle"/>
          </p:nvPr>
        </p:nvSpPr>
        <p:spPr>
          <a:xfrm>
            <a:off x="6414983" y="2066990"/>
            <a:ext cx="2595000" cy="8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Convolution</a:t>
            </a:r>
            <a:r>
              <a:rPr lang="en"/>
              <a:t> Neural Networks</a:t>
            </a:r>
            <a:endParaRPr/>
          </a:p>
          <a:p>
            <a:pPr indent="0" lvl="0" marL="0" rtl="0" algn="l">
              <a:spcBef>
                <a:spcPts val="0"/>
              </a:spcBef>
              <a:spcAft>
                <a:spcPts val="0"/>
              </a:spcAft>
              <a:buNone/>
            </a:pPr>
            <a:r>
              <a:rPr lang="en"/>
              <a:t>(CNNs)</a:t>
            </a:r>
            <a:endParaRPr/>
          </a:p>
        </p:txBody>
      </p:sp>
      <p:sp>
        <p:nvSpPr>
          <p:cNvPr id="374" name="Google Shape;374;p42"/>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Ok, what are the different types?</a:t>
            </a:r>
            <a:endParaRPr/>
          </a:p>
        </p:txBody>
      </p:sp>
      <p:cxnSp>
        <p:nvCxnSpPr>
          <p:cNvPr id="375" name="Google Shape;375;p42"/>
          <p:cNvCxnSpPr>
            <a:stCxn id="374" idx="2"/>
          </p:cNvCxnSpPr>
          <p:nvPr/>
        </p:nvCxnSpPr>
        <p:spPr>
          <a:xfrm flipH="1" rot="-5400000">
            <a:off x="5747675" y="-38395"/>
            <a:ext cx="673800" cy="3025200"/>
          </a:xfrm>
          <a:prstGeom prst="curvedConnector2">
            <a:avLst/>
          </a:prstGeom>
          <a:noFill/>
          <a:ln cap="flat" cmpd="sng" w="9525">
            <a:solidFill>
              <a:schemeClr val="dk2"/>
            </a:solidFill>
            <a:prstDash val="solid"/>
            <a:round/>
            <a:headEnd len="med" w="med" type="none"/>
            <a:tailEnd len="med" w="med" type="none"/>
          </a:ln>
        </p:spPr>
      </p:cxnSp>
      <p:cxnSp>
        <p:nvCxnSpPr>
          <p:cNvPr id="376" name="Google Shape;376;p42"/>
          <p:cNvCxnSpPr>
            <a:endCxn id="372" idx="0"/>
          </p:cNvCxnSpPr>
          <p:nvPr/>
        </p:nvCxnSpPr>
        <p:spPr>
          <a:xfrm rot="5400000">
            <a:off x="4118067" y="1485614"/>
            <a:ext cx="819000" cy="102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77" name="Google Shape;377;p42"/>
          <p:cNvCxnSpPr>
            <a:stCxn id="374" idx="2"/>
            <a:endCxn id="371" idx="0"/>
          </p:cNvCxnSpPr>
          <p:nvPr/>
        </p:nvCxnSpPr>
        <p:spPr>
          <a:xfrm rot="5400000">
            <a:off x="2619275" y="-14395"/>
            <a:ext cx="801000" cy="3104400"/>
          </a:xfrm>
          <a:prstGeom prst="curvedConnector3">
            <a:avLst>
              <a:gd fmla="val 50009" name="adj1"/>
            </a:avLst>
          </a:prstGeom>
          <a:noFill/>
          <a:ln cap="flat" cmpd="sng" w="9525">
            <a:solidFill>
              <a:schemeClr val="dk2"/>
            </a:solidFill>
            <a:prstDash val="solid"/>
            <a:round/>
            <a:headEnd len="med" w="med" type="none"/>
            <a:tailEnd len="med" w="med" type="none"/>
          </a:ln>
        </p:spPr>
      </p:cxnSp>
      <p:sp>
        <p:nvSpPr>
          <p:cNvPr id="378" name="Google Shape;378;p42"/>
          <p:cNvSpPr txBox="1"/>
          <p:nvPr>
            <p:ph idx="13" type="subTitle"/>
          </p:nvPr>
        </p:nvSpPr>
        <p:spPr>
          <a:xfrm>
            <a:off x="5436858" y="3502065"/>
            <a:ext cx="2595000" cy="8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Recurrent Neural Networks</a:t>
            </a:r>
            <a:endParaRPr/>
          </a:p>
          <a:p>
            <a:pPr indent="0" lvl="0" marL="0" rtl="0" algn="l">
              <a:spcBef>
                <a:spcPts val="0"/>
              </a:spcBef>
              <a:spcAft>
                <a:spcPts val="0"/>
              </a:spcAft>
              <a:buNone/>
            </a:pPr>
            <a:r>
              <a:rPr lang="en"/>
              <a:t>(RNNs)</a:t>
            </a:r>
            <a:endParaRPr/>
          </a:p>
        </p:txBody>
      </p:sp>
      <p:sp>
        <p:nvSpPr>
          <p:cNvPr id="379" name="Google Shape;379;p42"/>
          <p:cNvSpPr txBox="1"/>
          <p:nvPr>
            <p:ph idx="13" type="subTitle"/>
          </p:nvPr>
        </p:nvSpPr>
        <p:spPr>
          <a:xfrm>
            <a:off x="1125923" y="3346250"/>
            <a:ext cx="3350400" cy="8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Generative Adversarial Networks (GANs)</a:t>
            </a:r>
            <a:endParaRPr/>
          </a:p>
        </p:txBody>
      </p:sp>
      <p:sp>
        <p:nvSpPr>
          <p:cNvPr id="380" name="Google Shape;380;p42"/>
          <p:cNvSpPr/>
          <p:nvPr/>
        </p:nvSpPr>
        <p:spPr>
          <a:xfrm>
            <a:off x="2155725" y="1203225"/>
            <a:ext cx="2436675" cy="1849575"/>
          </a:xfrm>
          <a:custGeom>
            <a:rect b="b" l="l" r="r" t="t"/>
            <a:pathLst>
              <a:path extrusionOk="0" h="73983" w="97467">
                <a:moveTo>
                  <a:pt x="97467" y="0"/>
                </a:moveTo>
                <a:cubicBezTo>
                  <a:pt x="84246" y="5678"/>
                  <a:pt x="34388" y="21738"/>
                  <a:pt x="18143" y="34068"/>
                </a:cubicBezTo>
                <a:cubicBezTo>
                  <a:pt x="1899" y="46399"/>
                  <a:pt x="3024" y="67331"/>
                  <a:pt x="0" y="73983"/>
                </a:cubicBezTo>
              </a:path>
            </a:pathLst>
          </a:custGeom>
          <a:noFill/>
          <a:ln cap="flat" cmpd="sng" w="9525">
            <a:solidFill>
              <a:schemeClr val="dk2"/>
            </a:solidFill>
            <a:prstDash val="solid"/>
            <a:round/>
            <a:headEnd len="med" w="med" type="none"/>
            <a:tailEnd len="med" w="med" type="none"/>
          </a:ln>
        </p:spPr>
      </p:sp>
      <p:sp>
        <p:nvSpPr>
          <p:cNvPr id="381" name="Google Shape;381;p42"/>
          <p:cNvSpPr/>
          <p:nvPr/>
        </p:nvSpPr>
        <p:spPr>
          <a:xfrm>
            <a:off x="4582325" y="1193150"/>
            <a:ext cx="1542150" cy="2120450"/>
          </a:xfrm>
          <a:custGeom>
            <a:rect b="b" l="l" r="r" t="t"/>
            <a:pathLst>
              <a:path extrusionOk="0" h="84818" w="61686">
                <a:moveTo>
                  <a:pt x="0" y="0"/>
                </a:moveTo>
                <a:cubicBezTo>
                  <a:pt x="6501" y="5821"/>
                  <a:pt x="28726" y="20789"/>
                  <a:pt x="39007" y="34925"/>
                </a:cubicBezTo>
                <a:cubicBezTo>
                  <a:pt x="49288" y="49061"/>
                  <a:pt x="57906" y="76503"/>
                  <a:pt x="61686" y="84818"/>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3"/>
          <p:cNvSpPr txBox="1"/>
          <p:nvPr>
            <p:ph idx="2" type="subTitle"/>
          </p:nvPr>
        </p:nvSpPr>
        <p:spPr>
          <a:xfrm>
            <a:off x="713225" y="3122825"/>
            <a:ext cx="3284400" cy="17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basis of the idea of the perceptron is rooted in the words perception (the ability to sense something) and neurons (nerve cells in the human brain that turn sensory input into meaningful information).</a:t>
            </a:r>
            <a:endParaRPr/>
          </a:p>
        </p:txBody>
      </p:sp>
      <p:sp>
        <p:nvSpPr>
          <p:cNvPr id="387" name="Google Shape;387;p43"/>
          <p:cNvSpPr txBox="1"/>
          <p:nvPr>
            <p:ph idx="3" type="subTitle"/>
          </p:nvPr>
        </p:nvSpPr>
        <p:spPr>
          <a:xfrm>
            <a:off x="6378800" y="3255326"/>
            <a:ext cx="25950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t>PCA</a:t>
            </a:r>
            <a:endParaRPr b="1" sz="1000" u="sng"/>
          </a:p>
          <a:p>
            <a:pPr indent="0" lvl="0" marL="0" rtl="0" algn="l">
              <a:spcBef>
                <a:spcPts val="0"/>
              </a:spcBef>
              <a:spcAft>
                <a:spcPts val="0"/>
              </a:spcAft>
              <a:buNone/>
            </a:pPr>
            <a:r>
              <a:rPr lang="en" sz="1000"/>
              <a:t>PCA is a dimensionality reduction technique that is often used to reduce the dimensionality of large data sets, by transforming a large set of variables into a smaller one that still contains most of the information in the large set.</a:t>
            </a:r>
            <a:endParaRPr sz="1000"/>
          </a:p>
        </p:txBody>
      </p:sp>
      <p:sp>
        <p:nvSpPr>
          <p:cNvPr id="388" name="Google Shape;388;p43"/>
          <p:cNvSpPr txBox="1"/>
          <p:nvPr>
            <p:ph idx="9" type="subTitle"/>
          </p:nvPr>
        </p:nvSpPr>
        <p:spPr>
          <a:xfrm>
            <a:off x="1057917" y="1813789"/>
            <a:ext cx="2595000" cy="8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Perceptrons</a:t>
            </a:r>
            <a:endParaRPr/>
          </a:p>
        </p:txBody>
      </p:sp>
      <p:sp>
        <p:nvSpPr>
          <p:cNvPr id="389" name="Google Shape;389;p43"/>
          <p:cNvSpPr txBox="1"/>
          <p:nvPr>
            <p:ph idx="13" type="subTitle"/>
          </p:nvPr>
        </p:nvSpPr>
        <p:spPr>
          <a:xfrm>
            <a:off x="6378808" y="1946415"/>
            <a:ext cx="2595000" cy="8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Autoencoders</a:t>
            </a:r>
            <a:endParaRPr/>
          </a:p>
        </p:txBody>
      </p:sp>
      <p:sp>
        <p:nvSpPr>
          <p:cNvPr id="390" name="Google Shape;390;p43"/>
          <p:cNvSpPr txBox="1"/>
          <p:nvPr>
            <p:ph idx="15"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Ok, what are the different types?</a:t>
            </a:r>
            <a:endParaRPr/>
          </a:p>
        </p:txBody>
      </p:sp>
      <p:cxnSp>
        <p:nvCxnSpPr>
          <p:cNvPr id="391" name="Google Shape;391;p43"/>
          <p:cNvCxnSpPr>
            <a:stCxn id="390" idx="2"/>
            <a:endCxn id="389" idx="0"/>
          </p:cNvCxnSpPr>
          <p:nvPr/>
        </p:nvCxnSpPr>
        <p:spPr>
          <a:xfrm flipH="1" rot="-5400000">
            <a:off x="5719625" y="-10345"/>
            <a:ext cx="809100" cy="31044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392" name="Google Shape;392;p43"/>
          <p:cNvCxnSpPr>
            <a:stCxn id="390" idx="2"/>
            <a:endCxn id="388" idx="0"/>
          </p:cNvCxnSpPr>
          <p:nvPr/>
        </p:nvCxnSpPr>
        <p:spPr>
          <a:xfrm rot="5400000">
            <a:off x="3125375" y="367205"/>
            <a:ext cx="676500" cy="2216700"/>
          </a:xfrm>
          <a:prstGeom prst="curvedConnector3">
            <a:avLst>
              <a:gd fmla="val 49999" name="adj1"/>
            </a:avLst>
          </a:prstGeom>
          <a:noFill/>
          <a:ln cap="flat" cmpd="sng" w="9525">
            <a:solidFill>
              <a:schemeClr val="dk2"/>
            </a:solidFill>
            <a:prstDash val="solid"/>
            <a:round/>
            <a:headEnd len="med" w="med" type="none"/>
            <a:tailEnd len="med" w="med" type="none"/>
          </a:ln>
        </p:spPr>
      </p:cxnSp>
      <p:cxnSp>
        <p:nvCxnSpPr>
          <p:cNvPr id="393" name="Google Shape;393;p43"/>
          <p:cNvCxnSpPr>
            <a:stCxn id="388" idx="2"/>
            <a:endCxn id="386" idx="0"/>
          </p:cNvCxnSpPr>
          <p:nvPr/>
        </p:nvCxnSpPr>
        <p:spPr>
          <a:xfrm flipH="1" rot="-5400000">
            <a:off x="2150067" y="2916739"/>
            <a:ext cx="411300" cy="600"/>
          </a:xfrm>
          <a:prstGeom prst="curvedConnector3">
            <a:avLst>
              <a:gd fmla="val 50016" name="adj1"/>
            </a:avLst>
          </a:prstGeom>
          <a:noFill/>
          <a:ln cap="flat" cmpd="sng" w="9525">
            <a:solidFill>
              <a:schemeClr val="dk2"/>
            </a:solidFill>
            <a:prstDash val="solid"/>
            <a:round/>
            <a:headEnd len="med" w="med" type="none"/>
            <a:tailEnd len="med" w="med" type="none"/>
          </a:ln>
        </p:spPr>
      </p:cxnSp>
      <p:cxnSp>
        <p:nvCxnSpPr>
          <p:cNvPr id="394" name="Google Shape;394;p43"/>
          <p:cNvCxnSpPr>
            <a:stCxn id="389" idx="2"/>
            <a:endCxn id="387" idx="0"/>
          </p:cNvCxnSpPr>
          <p:nvPr/>
        </p:nvCxnSpPr>
        <p:spPr>
          <a:xfrm flipH="1" rot="-5400000">
            <a:off x="7470958" y="3049365"/>
            <a:ext cx="411300" cy="600"/>
          </a:xfrm>
          <a:prstGeom prst="curvedConnector3">
            <a:avLst>
              <a:gd fmla="val 50001"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Perceptrons</a:t>
            </a:r>
            <a:endParaRPr/>
          </a:p>
        </p:txBody>
      </p:sp>
      <p:sp>
        <p:nvSpPr>
          <p:cNvPr id="400" name="Google Shape;400;p44"/>
          <p:cNvSpPr txBox="1"/>
          <p:nvPr/>
        </p:nvSpPr>
        <p:spPr>
          <a:xfrm>
            <a:off x="580550" y="1537950"/>
            <a:ext cx="8376900" cy="3000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i="1" lang="en" sz="1350">
                <a:solidFill>
                  <a:srgbClr val="10162F"/>
                </a:solidFill>
                <a:highlight>
                  <a:srgbClr val="FFFFFF"/>
                </a:highlight>
                <a:latin typeface="Roboto"/>
                <a:ea typeface="Roboto"/>
                <a:cs typeface="Roboto"/>
                <a:sym typeface="Roboto"/>
              </a:rPr>
              <a:t>Perceptrons</a:t>
            </a:r>
            <a:r>
              <a:rPr lang="en" sz="1350">
                <a:solidFill>
                  <a:srgbClr val="10162F"/>
                </a:solidFill>
                <a:highlight>
                  <a:srgbClr val="FFFFFF"/>
                </a:highlight>
                <a:latin typeface="Roboto"/>
                <a:ea typeface="Roboto"/>
                <a:cs typeface="Roboto"/>
                <a:sym typeface="Roboto"/>
              </a:rPr>
              <a:t> are the building blocks of </a:t>
            </a:r>
            <a:r>
              <a:rPr i="1" lang="en" sz="1350">
                <a:solidFill>
                  <a:srgbClr val="10162F"/>
                </a:solidFill>
                <a:highlight>
                  <a:srgbClr val="FFFFFF"/>
                </a:highlight>
                <a:latin typeface="Roboto"/>
                <a:ea typeface="Roboto"/>
                <a:cs typeface="Roboto"/>
                <a:sym typeface="Roboto"/>
              </a:rPr>
              <a:t>neural networks</a:t>
            </a:r>
            <a:r>
              <a:rPr lang="en" sz="1350">
                <a:solidFill>
                  <a:srgbClr val="10162F"/>
                </a:solidFill>
                <a:highlight>
                  <a:srgbClr val="FFFFFF"/>
                </a:highlight>
                <a:latin typeface="Roboto"/>
                <a:ea typeface="Roboto"/>
                <a:cs typeface="Roboto"/>
                <a:sym typeface="Roboto"/>
              </a:rPr>
              <a:t>. They are artificial models of biological neurons that simulate the task of decision-making. Perceptrons aim to solve binary classification problems given their input.</a:t>
            </a:r>
            <a:endParaRPr sz="1350">
              <a:solidFill>
                <a:srgbClr val="10162F"/>
              </a:solidFill>
              <a:highlight>
                <a:srgbClr val="FFFFFF"/>
              </a:highlight>
              <a:latin typeface="Roboto"/>
              <a:ea typeface="Roboto"/>
              <a:cs typeface="Roboto"/>
              <a:sym typeface="Roboto"/>
            </a:endParaRPr>
          </a:p>
          <a:p>
            <a:pPr indent="-314325" lvl="0" marL="457200" rtl="0" algn="l">
              <a:spcBef>
                <a:spcPts val="0"/>
              </a:spcBef>
              <a:spcAft>
                <a:spcPts val="0"/>
              </a:spcAft>
              <a:buClr>
                <a:srgbClr val="10162F"/>
              </a:buClr>
              <a:buSzPts val="1350"/>
              <a:buFont typeface="Roboto"/>
              <a:buChar char="●"/>
            </a:pPr>
            <a:r>
              <a:rPr lang="en" sz="1350" u="sng">
                <a:solidFill>
                  <a:schemeClr val="hlink"/>
                </a:solidFill>
                <a:highlight>
                  <a:srgbClr val="FFFFFF"/>
                </a:highlight>
                <a:latin typeface="Roboto"/>
                <a:ea typeface="Roboto"/>
                <a:cs typeface="Roboto"/>
                <a:sym typeface="Roboto"/>
                <a:hlinkClick r:id="rId3"/>
              </a:rPr>
              <a:t>Lore</a:t>
            </a:r>
            <a:r>
              <a:rPr lang="en" sz="1350">
                <a:solidFill>
                  <a:srgbClr val="10162F"/>
                </a:solidFill>
                <a:highlight>
                  <a:srgbClr val="FFFFFF"/>
                </a:highlight>
                <a:latin typeface="Roboto"/>
                <a:ea typeface="Roboto"/>
                <a:cs typeface="Roboto"/>
                <a:sym typeface="Roboto"/>
              </a:rPr>
              <a:t> of perceptrons and biological neurons</a:t>
            </a:r>
            <a:endParaRPr sz="1350">
              <a:solidFill>
                <a:srgbClr val="10162F"/>
              </a:solidFill>
              <a:highlight>
                <a:srgbClr val="FFFFFF"/>
              </a:highlight>
              <a:latin typeface="Roboto"/>
              <a:ea typeface="Roboto"/>
              <a:cs typeface="Roboto"/>
              <a:sym typeface="Roboto"/>
            </a:endParaRPr>
          </a:p>
        </p:txBody>
      </p:sp>
      <p:pic>
        <p:nvPicPr>
          <p:cNvPr id="401" name="Google Shape;401;p44"/>
          <p:cNvPicPr preferRelativeResize="0"/>
          <p:nvPr/>
        </p:nvPicPr>
        <p:blipFill>
          <a:blip r:embed="rId4">
            <a:alphaModFix/>
          </a:blip>
          <a:stretch>
            <a:fillRect/>
          </a:stretch>
        </p:blipFill>
        <p:spPr>
          <a:xfrm>
            <a:off x="270148" y="3065548"/>
            <a:ext cx="4216375" cy="1788550"/>
          </a:xfrm>
          <a:prstGeom prst="rect">
            <a:avLst/>
          </a:prstGeom>
          <a:noFill/>
          <a:ln>
            <a:noFill/>
          </a:ln>
        </p:spPr>
      </p:pic>
      <p:pic>
        <p:nvPicPr>
          <p:cNvPr id="402" name="Google Shape;402;p44"/>
          <p:cNvPicPr preferRelativeResize="0"/>
          <p:nvPr/>
        </p:nvPicPr>
        <p:blipFill>
          <a:blip r:embed="rId5">
            <a:alphaModFix/>
          </a:blip>
          <a:stretch>
            <a:fillRect/>
          </a:stretch>
        </p:blipFill>
        <p:spPr>
          <a:xfrm>
            <a:off x="4650375" y="3065550"/>
            <a:ext cx="3906570" cy="1788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08" name="Google Shape;408;p45"/>
          <p:cNvPicPr preferRelativeResize="0"/>
          <p:nvPr/>
        </p:nvPicPr>
        <p:blipFill>
          <a:blip r:embed="rId3">
            <a:alphaModFix/>
          </a:blip>
          <a:stretch>
            <a:fillRect/>
          </a:stretch>
        </p:blipFill>
        <p:spPr>
          <a:xfrm>
            <a:off x="914400" y="195263"/>
            <a:ext cx="7315200" cy="475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6"/>
          <p:cNvPicPr preferRelativeResize="0"/>
          <p:nvPr/>
        </p:nvPicPr>
        <p:blipFill>
          <a:blip r:embed="rId3">
            <a:alphaModFix/>
          </a:blip>
          <a:stretch>
            <a:fillRect/>
          </a:stretch>
        </p:blipFill>
        <p:spPr>
          <a:xfrm>
            <a:off x="1118813" y="137975"/>
            <a:ext cx="6906375" cy="4597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Perceptron </a:t>
            </a:r>
            <a:r>
              <a:rPr lang="en" sz="3600" u="sng">
                <a:solidFill>
                  <a:srgbClr val="000000"/>
                </a:solidFill>
              </a:rPr>
              <a:t>Main</a:t>
            </a:r>
            <a:r>
              <a:rPr lang="en" sz="3600">
                <a:solidFill>
                  <a:srgbClr val="000000"/>
                </a:solidFill>
              </a:rPr>
              <a:t> Components</a:t>
            </a:r>
            <a:endParaRPr sz="3600"/>
          </a:p>
        </p:txBody>
      </p:sp>
      <p:sp>
        <p:nvSpPr>
          <p:cNvPr id="419" name="Google Shape;419;p47"/>
          <p:cNvSpPr txBox="1"/>
          <p:nvPr/>
        </p:nvSpPr>
        <p:spPr>
          <a:xfrm>
            <a:off x="86100" y="1495075"/>
            <a:ext cx="8971800" cy="3559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200"/>
              <a:t>Perceptrons use three main components for classification:</a:t>
            </a:r>
            <a:endParaRPr sz="2200"/>
          </a:p>
          <a:p>
            <a:pPr indent="-368300" lvl="0" marL="457200" rtl="0" algn="l">
              <a:spcBef>
                <a:spcPts val="0"/>
              </a:spcBef>
              <a:spcAft>
                <a:spcPts val="0"/>
              </a:spcAft>
              <a:buSzPts val="2200"/>
              <a:buChar char="●"/>
            </a:pPr>
            <a:r>
              <a:rPr lang="en" sz="2200"/>
              <a:t>Input: Numerical input values correspond to features. i.e. [22, 130] could represent a person’s age &amp; weight features.</a:t>
            </a:r>
            <a:endParaRPr sz="2200"/>
          </a:p>
          <a:p>
            <a:pPr indent="-368300" lvl="0" marL="457200" rtl="0" algn="l">
              <a:spcBef>
                <a:spcPts val="0"/>
              </a:spcBef>
              <a:spcAft>
                <a:spcPts val="0"/>
              </a:spcAft>
              <a:buSzPts val="2200"/>
              <a:buChar char="●"/>
            </a:pPr>
            <a:r>
              <a:rPr lang="en" sz="2200"/>
              <a:t>Weights: Each feature has a weight assigned; this determines the feature’s importance. i.e. In a class, homework might be weighted 30%, but a final exam 50%. Therefore the final is more important to the overall grade (output).</a:t>
            </a:r>
            <a:endParaRPr sz="2200"/>
          </a:p>
          <a:p>
            <a:pPr indent="-368300" lvl="0" marL="457200" rtl="0" algn="l">
              <a:spcBef>
                <a:spcPts val="0"/>
              </a:spcBef>
              <a:spcAft>
                <a:spcPts val="0"/>
              </a:spcAft>
              <a:buSzPts val="2200"/>
              <a:buChar char="●"/>
            </a:pPr>
            <a:r>
              <a:rPr lang="en" sz="2200"/>
              <a:t>Output: This is computed using inputs and weights. Output is either binary (1,0) or a value in a continuous range (70-90).</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8"/>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Weights</a:t>
            </a:r>
            <a:endParaRPr/>
          </a:p>
        </p:txBody>
      </p:sp>
      <p:pic>
        <p:nvPicPr>
          <p:cNvPr id="425" name="Google Shape;425;p48"/>
          <p:cNvPicPr preferRelativeResize="0"/>
          <p:nvPr/>
        </p:nvPicPr>
        <p:blipFill>
          <a:blip r:embed="rId3">
            <a:alphaModFix/>
          </a:blip>
          <a:stretch>
            <a:fillRect/>
          </a:stretch>
        </p:blipFill>
        <p:spPr>
          <a:xfrm>
            <a:off x="1977600" y="1289705"/>
            <a:ext cx="5188791" cy="37013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9"/>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Weights</a:t>
            </a:r>
            <a:endParaRPr/>
          </a:p>
        </p:txBody>
      </p:sp>
      <p:sp>
        <p:nvSpPr>
          <p:cNvPr id="431" name="Google Shape;431;p49"/>
          <p:cNvSpPr txBox="1"/>
          <p:nvPr/>
        </p:nvSpPr>
        <p:spPr>
          <a:xfrm>
            <a:off x="554625" y="1627700"/>
            <a:ext cx="3000000" cy="3000000"/>
          </a:xfrm>
          <a:prstGeom prst="rect">
            <a:avLst/>
          </a:prstGeom>
          <a:noFill/>
          <a:ln>
            <a:noFill/>
          </a:ln>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AutoNum type="arabicPeriod"/>
            </a:pPr>
            <a:r>
              <a:rPr lang="en"/>
              <a:t>The first step in the perceptron classification process is calculating the weighted sum of the perceptron’s inputs and weights.</a:t>
            </a:r>
            <a:endParaRPr/>
          </a:p>
          <a:p>
            <a:pPr indent="-317500" lvl="0" marL="457200" rtl="0" algn="l">
              <a:spcBef>
                <a:spcPts val="0"/>
              </a:spcBef>
              <a:spcAft>
                <a:spcPts val="0"/>
              </a:spcAft>
              <a:buSzPts val="1400"/>
              <a:buAutoNum type="arabicPeriod"/>
            </a:pPr>
            <a:r>
              <a:rPr lang="en"/>
              <a:t>To do this, multiply each input value by its respective weight and then add all of these products together. </a:t>
            </a:r>
            <a:r>
              <a:rPr b="1" lang="en"/>
              <a:t>This sum gives an appropriate representation of the inputs based on their importance.</a:t>
            </a:r>
            <a:endParaRPr b="1"/>
          </a:p>
          <a:p>
            <a:pPr indent="0" lvl="0" marL="0" rtl="0" algn="l">
              <a:lnSpc>
                <a:spcPct val="115000"/>
              </a:lnSpc>
              <a:spcBef>
                <a:spcPts val="0"/>
              </a:spcBef>
              <a:spcAft>
                <a:spcPts val="0"/>
              </a:spcAft>
              <a:buNone/>
            </a:pPr>
            <a:r>
              <a:t/>
            </a:r>
            <a:endParaRPr sz="1350">
              <a:solidFill>
                <a:srgbClr val="10162F"/>
              </a:solidFill>
              <a:highlight>
                <a:srgbClr val="FFFFFF"/>
              </a:highlight>
              <a:latin typeface="Roboto"/>
              <a:ea typeface="Roboto"/>
              <a:cs typeface="Roboto"/>
              <a:sym typeface="Roboto"/>
            </a:endParaRPr>
          </a:p>
        </p:txBody>
      </p:sp>
      <p:sp>
        <p:nvSpPr>
          <p:cNvPr id="432" name="Google Shape;432;p49"/>
          <p:cNvSpPr txBox="1"/>
          <p:nvPr/>
        </p:nvSpPr>
        <p:spPr>
          <a:xfrm>
            <a:off x="5017025" y="2399325"/>
            <a:ext cx="3689400" cy="8976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Manrope Medium"/>
                <a:ea typeface="Manrope Medium"/>
                <a:cs typeface="Manrope Medium"/>
                <a:sym typeface="Manrope Medium"/>
              </a:rPr>
              <a:t>inputs = [x1, x2, x3]</a:t>
            </a:r>
            <a:endParaRPr>
              <a:latin typeface="Manrope Medium"/>
              <a:ea typeface="Manrope Medium"/>
              <a:cs typeface="Manrope Medium"/>
              <a:sym typeface="Manrope Medium"/>
            </a:endParaRPr>
          </a:p>
          <a:p>
            <a:pPr indent="0" lvl="0" marL="0" rtl="0" algn="l">
              <a:spcBef>
                <a:spcPts val="0"/>
              </a:spcBef>
              <a:spcAft>
                <a:spcPts val="0"/>
              </a:spcAft>
              <a:buNone/>
            </a:pPr>
            <a:r>
              <a:rPr lang="en">
                <a:latin typeface="Manrope Medium"/>
                <a:ea typeface="Manrope Medium"/>
                <a:cs typeface="Manrope Medium"/>
                <a:sym typeface="Manrope Medium"/>
              </a:rPr>
              <a:t>weights = [w1, w2, w3]</a:t>
            </a:r>
            <a:endParaRPr>
              <a:latin typeface="Manrope Medium"/>
              <a:ea typeface="Manrope Medium"/>
              <a:cs typeface="Manrope Medium"/>
              <a:sym typeface="Manrope Medium"/>
            </a:endParaRPr>
          </a:p>
          <a:p>
            <a:pPr indent="0" lvl="0" marL="0" rtl="0" algn="l">
              <a:spcBef>
                <a:spcPts val="0"/>
              </a:spcBef>
              <a:spcAft>
                <a:spcPts val="0"/>
              </a:spcAft>
              <a:buNone/>
            </a:pPr>
            <a:r>
              <a:t/>
            </a:r>
            <a:endParaRPr>
              <a:latin typeface="Manrope Medium"/>
              <a:ea typeface="Manrope Medium"/>
              <a:cs typeface="Manrope Medium"/>
              <a:sym typeface="Manrope Medium"/>
            </a:endParaRPr>
          </a:p>
          <a:p>
            <a:pPr indent="0" lvl="0" marL="0" rtl="0" algn="l">
              <a:spcBef>
                <a:spcPts val="0"/>
              </a:spcBef>
              <a:spcAft>
                <a:spcPts val="0"/>
              </a:spcAft>
              <a:buNone/>
            </a:pPr>
            <a:r>
              <a:rPr lang="en">
                <a:latin typeface="Manrope Medium"/>
                <a:ea typeface="Manrope Medium"/>
                <a:cs typeface="Manrope Medium"/>
                <a:sym typeface="Manrope Medium"/>
              </a:rPr>
              <a:t>weighted_sum = x1*w1 + x2*w2 + x3*w3</a:t>
            </a:r>
            <a:endParaRPr>
              <a:latin typeface="Manrope Medium"/>
              <a:ea typeface="Manrope Medium"/>
              <a:cs typeface="Manrope Medium"/>
              <a:sym typeface="Manrope Medium"/>
            </a:endParaRPr>
          </a:p>
        </p:txBody>
      </p:sp>
      <p:sp>
        <p:nvSpPr>
          <p:cNvPr id="433" name="Google Shape;433;p49"/>
          <p:cNvSpPr/>
          <p:nvPr/>
        </p:nvSpPr>
        <p:spPr>
          <a:xfrm>
            <a:off x="4751775" y="2067100"/>
            <a:ext cx="4075200" cy="1470900"/>
          </a:xfrm>
          <a:prstGeom prst="rect">
            <a:avLst/>
          </a:prstGeom>
          <a:noFill/>
          <a:ln cap="flat" cmpd="sng" w="38100">
            <a:solidFill>
              <a:srgbClr val="0062FE"/>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0"/>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Weights</a:t>
            </a:r>
            <a:endParaRPr/>
          </a:p>
        </p:txBody>
      </p:sp>
      <p:pic>
        <p:nvPicPr>
          <p:cNvPr id="439" name="Google Shape;439;p50"/>
          <p:cNvPicPr preferRelativeResize="0"/>
          <p:nvPr/>
        </p:nvPicPr>
        <p:blipFill>
          <a:blip r:embed="rId3">
            <a:alphaModFix/>
          </a:blip>
          <a:stretch>
            <a:fillRect/>
          </a:stretch>
        </p:blipFill>
        <p:spPr>
          <a:xfrm>
            <a:off x="827575" y="1325880"/>
            <a:ext cx="7886700" cy="3476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3"/>
          <p:cNvPicPr preferRelativeResize="0"/>
          <p:nvPr/>
        </p:nvPicPr>
        <p:blipFill>
          <a:blip r:embed="rId3">
            <a:alphaModFix/>
          </a:blip>
          <a:stretch>
            <a:fillRect/>
          </a:stretch>
        </p:blipFill>
        <p:spPr>
          <a:xfrm>
            <a:off x="2150088" y="152400"/>
            <a:ext cx="4843815"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a:t>
            </a:r>
            <a:r>
              <a:rPr lang="en"/>
              <a:t>Weighted</a:t>
            </a:r>
            <a:r>
              <a:rPr lang="en"/>
              <a:t> Sum</a:t>
            </a:r>
            <a:endParaRPr/>
          </a:p>
        </p:txBody>
      </p:sp>
      <p:pic>
        <p:nvPicPr>
          <p:cNvPr id="445" name="Google Shape;445;p51"/>
          <p:cNvPicPr preferRelativeResize="0"/>
          <p:nvPr/>
        </p:nvPicPr>
        <p:blipFill>
          <a:blip r:embed="rId3">
            <a:alphaModFix/>
          </a:blip>
          <a:stretch>
            <a:fillRect/>
          </a:stretch>
        </p:blipFill>
        <p:spPr>
          <a:xfrm>
            <a:off x="188950" y="1482596"/>
            <a:ext cx="8766100" cy="3137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a:t>
            </a:r>
            <a:r>
              <a:rPr lang="en"/>
              <a:t>Optimisation</a:t>
            </a:r>
            <a:r>
              <a:rPr lang="en"/>
              <a:t> Weights</a:t>
            </a:r>
            <a:endParaRPr/>
          </a:p>
        </p:txBody>
      </p:sp>
      <p:sp>
        <p:nvSpPr>
          <p:cNvPr id="451" name="Google Shape;451;p52"/>
          <p:cNvSpPr txBox="1"/>
          <p:nvPr/>
        </p:nvSpPr>
        <p:spPr>
          <a:xfrm>
            <a:off x="122250" y="1772375"/>
            <a:ext cx="8899500" cy="3077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The expression error * input computes the adjustment to be made to the weight. If the perceptron correctly classified the example, the error is 0 and the weight is not adjusted. If the perceptron misclassified the example, the error is non-zero and the weight is adjusted proportionally to the value of error * input.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weights are adjusted in the direction that reduces the error.</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updated weight is then given by weight = weight + (error * input). This process is repeated for each training example, which gradually adjusts the weights to minimize the error on the training examples. This is known as gradient descent.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summary, the goal of optimizing perceptron weights is to find the best set of weights that minimizes the error on the training data, thereby increasing the accuracy of the perceptron’s classifications. This is a fundamental concept in machine learning and forms the basis for many more complex algorithms and models.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3"/>
          <p:cNvSpPr txBox="1"/>
          <p:nvPr>
            <p:ph type="title"/>
          </p:nvPr>
        </p:nvSpPr>
        <p:spPr>
          <a:xfrm>
            <a:off x="713225" y="564575"/>
            <a:ext cx="6992400" cy="41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Why are we ‘optimising weights’ AFTER calculating the weighted sum?</a:t>
            </a:r>
            <a:endParaRPr sz="4000"/>
          </a:p>
          <a:p>
            <a:pPr indent="0" lvl="0" marL="0" rtl="0" algn="l">
              <a:spcBef>
                <a:spcPts val="0"/>
              </a:spcBef>
              <a:spcAft>
                <a:spcPts val="0"/>
              </a:spcAft>
              <a:buNone/>
            </a:pPr>
            <a:r>
              <a:t/>
            </a:r>
            <a:endParaRPr sz="4000"/>
          </a:p>
          <a:p>
            <a:pPr indent="0" lvl="0" marL="0" rtl="0" algn="l">
              <a:spcBef>
                <a:spcPts val="0"/>
              </a:spcBef>
              <a:spcAft>
                <a:spcPts val="0"/>
              </a:spcAft>
              <a:buNone/>
            </a:pPr>
            <a:r>
              <a:rPr lang="en" sz="4000"/>
              <a:t>Shouldn’t we take into </a:t>
            </a:r>
            <a:r>
              <a:rPr lang="en" sz="4000"/>
              <a:t>account</a:t>
            </a:r>
            <a:r>
              <a:rPr lang="en" sz="4000"/>
              <a:t> the error per input, BEFORE we add it all?</a:t>
            </a:r>
            <a:endParaRPr sz="4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4"/>
          <p:cNvPicPr preferRelativeResize="0"/>
          <p:nvPr/>
        </p:nvPicPr>
        <p:blipFill>
          <a:blip r:embed="rId3">
            <a:alphaModFix/>
          </a:blip>
          <a:stretch>
            <a:fillRect/>
          </a:stretch>
        </p:blipFill>
        <p:spPr>
          <a:xfrm>
            <a:off x="152400" y="152400"/>
            <a:ext cx="8839204" cy="47907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Activation Sum</a:t>
            </a:r>
            <a:endParaRPr/>
          </a:p>
          <a:p>
            <a:pPr indent="0" lvl="0" marL="0" rtl="0" algn="ctr">
              <a:spcBef>
                <a:spcPts val="0"/>
              </a:spcBef>
              <a:spcAft>
                <a:spcPts val="0"/>
              </a:spcAft>
              <a:buNone/>
            </a:pPr>
            <a:r>
              <a:t/>
            </a:r>
            <a:endParaRPr/>
          </a:p>
        </p:txBody>
      </p:sp>
      <p:sp>
        <p:nvSpPr>
          <p:cNvPr id="467" name="Google Shape;467;p55"/>
          <p:cNvSpPr txBox="1"/>
          <p:nvPr/>
        </p:nvSpPr>
        <p:spPr>
          <a:xfrm>
            <a:off x="92225" y="1700025"/>
            <a:ext cx="89595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100"/>
              <a:t>It is used to determine the output of neural network like yes or no. It maps the resulting values in between 0 to 1 or -1 to 1 etc. (depending upon the function).</a:t>
            </a:r>
            <a:endParaRPr/>
          </a:p>
        </p:txBody>
      </p:sp>
      <p:pic>
        <p:nvPicPr>
          <p:cNvPr id="468" name="Google Shape;468;p55"/>
          <p:cNvPicPr preferRelativeResize="0"/>
          <p:nvPr/>
        </p:nvPicPr>
        <p:blipFill>
          <a:blip r:embed="rId3">
            <a:alphaModFix/>
          </a:blip>
          <a:stretch>
            <a:fillRect/>
          </a:stretch>
        </p:blipFill>
        <p:spPr>
          <a:xfrm>
            <a:off x="357350" y="2272725"/>
            <a:ext cx="3548624" cy="2308451"/>
          </a:xfrm>
          <a:prstGeom prst="rect">
            <a:avLst/>
          </a:prstGeom>
          <a:noFill/>
          <a:ln>
            <a:noFill/>
          </a:ln>
        </p:spPr>
      </p:pic>
      <p:pic>
        <p:nvPicPr>
          <p:cNvPr id="469" name="Google Shape;469;p55"/>
          <p:cNvPicPr preferRelativeResize="0"/>
          <p:nvPr/>
        </p:nvPicPr>
        <p:blipFill>
          <a:blip r:embed="rId4">
            <a:alphaModFix/>
          </a:blip>
          <a:stretch>
            <a:fillRect/>
          </a:stretch>
        </p:blipFill>
        <p:spPr>
          <a:xfrm>
            <a:off x="3988200" y="2272725"/>
            <a:ext cx="1862926" cy="1399550"/>
          </a:xfrm>
          <a:prstGeom prst="rect">
            <a:avLst/>
          </a:prstGeom>
          <a:noFill/>
          <a:ln>
            <a:noFill/>
          </a:ln>
        </p:spPr>
      </p:pic>
      <p:pic>
        <p:nvPicPr>
          <p:cNvPr id="470" name="Google Shape;470;p55"/>
          <p:cNvPicPr preferRelativeResize="0"/>
          <p:nvPr/>
        </p:nvPicPr>
        <p:blipFill>
          <a:blip r:embed="rId5">
            <a:alphaModFix/>
          </a:blip>
          <a:stretch>
            <a:fillRect/>
          </a:stretch>
        </p:blipFill>
        <p:spPr>
          <a:xfrm>
            <a:off x="5933350" y="2272725"/>
            <a:ext cx="3118375" cy="1399550"/>
          </a:xfrm>
          <a:prstGeom prst="rect">
            <a:avLst/>
          </a:prstGeom>
          <a:noFill/>
          <a:ln>
            <a:noFill/>
          </a:ln>
        </p:spPr>
      </p:pic>
      <p:pic>
        <p:nvPicPr>
          <p:cNvPr id="471" name="Google Shape;471;p55"/>
          <p:cNvPicPr preferRelativeResize="0"/>
          <p:nvPr/>
        </p:nvPicPr>
        <p:blipFill>
          <a:blip r:embed="rId6">
            <a:alphaModFix/>
          </a:blip>
          <a:stretch>
            <a:fillRect/>
          </a:stretch>
        </p:blipFill>
        <p:spPr>
          <a:xfrm>
            <a:off x="5188350" y="3738393"/>
            <a:ext cx="2806749" cy="1088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6"/>
          <p:cNvPicPr preferRelativeResize="0"/>
          <p:nvPr/>
        </p:nvPicPr>
        <p:blipFill>
          <a:blip r:embed="rId3">
            <a:alphaModFix/>
          </a:blip>
          <a:stretch>
            <a:fillRect/>
          </a:stretch>
        </p:blipFill>
        <p:spPr>
          <a:xfrm>
            <a:off x="1548900" y="132399"/>
            <a:ext cx="6046201" cy="4709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57"/>
          <p:cNvPicPr preferRelativeResize="0"/>
          <p:nvPr/>
        </p:nvPicPr>
        <p:blipFill rotWithShape="1">
          <a:blip r:embed="rId3">
            <a:alphaModFix/>
          </a:blip>
          <a:srcRect b="51016" l="0" r="0" t="0"/>
          <a:stretch/>
        </p:blipFill>
        <p:spPr>
          <a:xfrm>
            <a:off x="731125" y="1358075"/>
            <a:ext cx="8011674" cy="30815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8"/>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Differentiation?</a:t>
            </a:r>
            <a:endParaRPr/>
          </a:p>
          <a:p>
            <a:pPr indent="0" lvl="0" marL="0" rtl="0" algn="ctr">
              <a:spcBef>
                <a:spcPts val="0"/>
              </a:spcBef>
              <a:spcAft>
                <a:spcPts val="0"/>
              </a:spcAft>
              <a:buNone/>
            </a:pPr>
            <a:r>
              <a:t/>
            </a:r>
            <a:endParaRPr/>
          </a:p>
        </p:txBody>
      </p:sp>
      <p:pic>
        <p:nvPicPr>
          <p:cNvPr id="487" name="Google Shape;487;p58"/>
          <p:cNvPicPr preferRelativeResize="0"/>
          <p:nvPr/>
        </p:nvPicPr>
        <p:blipFill>
          <a:blip r:embed="rId3">
            <a:alphaModFix/>
          </a:blip>
          <a:stretch>
            <a:fillRect/>
          </a:stretch>
        </p:blipFill>
        <p:spPr>
          <a:xfrm>
            <a:off x="960225" y="1458480"/>
            <a:ext cx="3257550" cy="3257550"/>
          </a:xfrm>
          <a:prstGeom prst="rect">
            <a:avLst/>
          </a:prstGeom>
          <a:noFill/>
          <a:ln>
            <a:noFill/>
          </a:ln>
        </p:spPr>
      </p:pic>
      <p:pic>
        <p:nvPicPr>
          <p:cNvPr id="488" name="Google Shape;488;p58"/>
          <p:cNvPicPr preferRelativeResize="0"/>
          <p:nvPr/>
        </p:nvPicPr>
        <p:blipFill>
          <a:blip r:embed="rId4">
            <a:alphaModFix/>
          </a:blip>
          <a:stretch>
            <a:fillRect/>
          </a:stretch>
        </p:blipFill>
        <p:spPr>
          <a:xfrm>
            <a:off x="4851879" y="1458475"/>
            <a:ext cx="3578844" cy="32575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9"/>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Differentiation?</a:t>
            </a:r>
            <a:endParaRPr/>
          </a:p>
          <a:p>
            <a:pPr indent="0" lvl="0" marL="0" rtl="0" algn="ctr">
              <a:spcBef>
                <a:spcPts val="0"/>
              </a:spcBef>
              <a:spcAft>
                <a:spcPts val="0"/>
              </a:spcAft>
              <a:buNone/>
            </a:pPr>
            <a:r>
              <a:t/>
            </a:r>
            <a:endParaRPr/>
          </a:p>
        </p:txBody>
      </p:sp>
      <p:sp>
        <p:nvSpPr>
          <p:cNvPr id="494" name="Google Shape;494;p59"/>
          <p:cNvSpPr txBox="1"/>
          <p:nvPr/>
        </p:nvSpPr>
        <p:spPr>
          <a:xfrm>
            <a:off x="96450" y="1555350"/>
            <a:ext cx="3329100" cy="3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t>When updating the curve, to know in which </a:t>
            </a:r>
            <a:r>
              <a:rPr b="1" lang="en" sz="2700"/>
              <a:t>direction</a:t>
            </a:r>
            <a:r>
              <a:rPr lang="en" sz="2700"/>
              <a:t> and </a:t>
            </a:r>
            <a:r>
              <a:rPr b="1" lang="en" sz="2700"/>
              <a:t>how much</a:t>
            </a:r>
            <a:r>
              <a:rPr lang="en" sz="2700"/>
              <a:t> to change or update the curve depending upon the slope.</a:t>
            </a:r>
            <a:endParaRPr sz="2700"/>
          </a:p>
        </p:txBody>
      </p:sp>
      <p:pic>
        <p:nvPicPr>
          <p:cNvPr id="495" name="Google Shape;495;p59"/>
          <p:cNvPicPr preferRelativeResize="0"/>
          <p:nvPr/>
        </p:nvPicPr>
        <p:blipFill>
          <a:blip r:embed="rId3">
            <a:alphaModFix/>
          </a:blip>
          <a:stretch>
            <a:fillRect/>
          </a:stretch>
        </p:blipFill>
        <p:spPr>
          <a:xfrm>
            <a:off x="3553825" y="2013105"/>
            <a:ext cx="5413650" cy="20987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0"/>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Differentiation?</a:t>
            </a:r>
            <a:endParaRPr/>
          </a:p>
          <a:p>
            <a:pPr indent="0" lvl="0" marL="0" rtl="0" algn="ctr">
              <a:spcBef>
                <a:spcPts val="0"/>
              </a:spcBef>
              <a:spcAft>
                <a:spcPts val="0"/>
              </a:spcAft>
              <a:buNone/>
            </a:pPr>
            <a:r>
              <a:t/>
            </a:r>
            <a:endParaRPr/>
          </a:p>
        </p:txBody>
      </p:sp>
      <p:pic>
        <p:nvPicPr>
          <p:cNvPr id="501" name="Google Shape;501;p60"/>
          <p:cNvPicPr preferRelativeResize="0"/>
          <p:nvPr/>
        </p:nvPicPr>
        <p:blipFill>
          <a:blip r:embed="rId3">
            <a:alphaModFix/>
          </a:blip>
          <a:stretch>
            <a:fillRect/>
          </a:stretch>
        </p:blipFill>
        <p:spPr>
          <a:xfrm>
            <a:off x="2145050" y="1229430"/>
            <a:ext cx="4853843" cy="37013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4"/>
          <p:cNvPicPr preferRelativeResize="0"/>
          <p:nvPr/>
        </p:nvPicPr>
        <p:blipFill>
          <a:blip r:embed="rId3">
            <a:alphaModFix/>
          </a:blip>
          <a:stretch>
            <a:fillRect/>
          </a:stretch>
        </p:blipFill>
        <p:spPr>
          <a:xfrm>
            <a:off x="1705550" y="152400"/>
            <a:ext cx="5732899"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Differentiation?</a:t>
            </a:r>
            <a:endParaRPr/>
          </a:p>
          <a:p>
            <a:pPr indent="0" lvl="0" marL="0" rtl="0" algn="ctr">
              <a:spcBef>
                <a:spcPts val="0"/>
              </a:spcBef>
              <a:spcAft>
                <a:spcPts val="0"/>
              </a:spcAft>
              <a:buNone/>
            </a:pPr>
            <a:r>
              <a:t/>
            </a:r>
            <a:endParaRPr/>
          </a:p>
        </p:txBody>
      </p:sp>
      <p:pic>
        <p:nvPicPr>
          <p:cNvPr id="507" name="Google Shape;507;p61"/>
          <p:cNvPicPr preferRelativeResize="0"/>
          <p:nvPr/>
        </p:nvPicPr>
        <p:blipFill>
          <a:blip r:embed="rId3">
            <a:alphaModFix/>
          </a:blip>
          <a:stretch>
            <a:fillRect/>
          </a:stretch>
        </p:blipFill>
        <p:spPr>
          <a:xfrm>
            <a:off x="2720550" y="1313805"/>
            <a:ext cx="4315285" cy="37013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Differentiation?</a:t>
            </a:r>
            <a:endParaRPr/>
          </a:p>
          <a:p>
            <a:pPr indent="0" lvl="0" marL="0" rtl="0" algn="ctr">
              <a:spcBef>
                <a:spcPts val="0"/>
              </a:spcBef>
              <a:spcAft>
                <a:spcPts val="0"/>
              </a:spcAft>
              <a:buNone/>
            </a:pPr>
            <a:r>
              <a:t/>
            </a:r>
            <a:endParaRPr/>
          </a:p>
        </p:txBody>
      </p:sp>
      <p:pic>
        <p:nvPicPr>
          <p:cNvPr id="513" name="Google Shape;513;p62"/>
          <p:cNvPicPr preferRelativeResize="0"/>
          <p:nvPr/>
        </p:nvPicPr>
        <p:blipFill>
          <a:blip r:embed="rId3">
            <a:alphaModFix/>
          </a:blip>
          <a:stretch>
            <a:fillRect/>
          </a:stretch>
        </p:blipFill>
        <p:spPr>
          <a:xfrm>
            <a:off x="429700" y="1313830"/>
            <a:ext cx="3592913" cy="3701395"/>
          </a:xfrm>
          <a:prstGeom prst="rect">
            <a:avLst/>
          </a:prstGeom>
          <a:noFill/>
          <a:ln>
            <a:noFill/>
          </a:ln>
        </p:spPr>
      </p:pic>
      <p:pic>
        <p:nvPicPr>
          <p:cNvPr id="514" name="Google Shape;514;p62"/>
          <p:cNvPicPr preferRelativeResize="0"/>
          <p:nvPr/>
        </p:nvPicPr>
        <p:blipFill>
          <a:blip r:embed="rId4">
            <a:alphaModFix/>
          </a:blip>
          <a:stretch>
            <a:fillRect/>
          </a:stretch>
        </p:blipFill>
        <p:spPr>
          <a:xfrm>
            <a:off x="4235288" y="1550268"/>
            <a:ext cx="4816586" cy="322850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3"/>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Training Error</a:t>
            </a:r>
            <a:endParaRPr/>
          </a:p>
        </p:txBody>
      </p:sp>
      <p:sp>
        <p:nvSpPr>
          <p:cNvPr id="520" name="Google Shape;520;p63"/>
          <p:cNvSpPr txBox="1"/>
          <p:nvPr/>
        </p:nvSpPr>
        <p:spPr>
          <a:xfrm>
            <a:off x="0" y="1398600"/>
            <a:ext cx="9144000" cy="91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Training error is the measure of how accurate a perceptron classification is for a specific training data sample. It essentially measures “how bad” the perceptron is performing and helps determine what adjustments need to be made to the weights of that sample to increase classification accuracy.</a:t>
            </a:r>
            <a:endParaRPr/>
          </a:p>
        </p:txBody>
      </p:sp>
      <p:pic>
        <p:nvPicPr>
          <p:cNvPr id="521" name="Google Shape;521;p63"/>
          <p:cNvPicPr preferRelativeResize="0"/>
          <p:nvPr/>
        </p:nvPicPr>
        <p:blipFill>
          <a:blip r:embed="rId3">
            <a:alphaModFix/>
          </a:blip>
          <a:stretch>
            <a:fillRect/>
          </a:stretch>
        </p:blipFill>
        <p:spPr>
          <a:xfrm>
            <a:off x="5361025" y="2662800"/>
            <a:ext cx="3495675" cy="2181225"/>
          </a:xfrm>
          <a:prstGeom prst="rect">
            <a:avLst/>
          </a:prstGeom>
          <a:noFill/>
          <a:ln>
            <a:noFill/>
          </a:ln>
        </p:spPr>
      </p:pic>
      <p:sp>
        <p:nvSpPr>
          <p:cNvPr id="522" name="Google Shape;522;p63"/>
          <p:cNvSpPr txBox="1"/>
          <p:nvPr/>
        </p:nvSpPr>
        <p:spPr>
          <a:xfrm>
            <a:off x="373775" y="3315650"/>
            <a:ext cx="40044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58"/>
              <a:buNone/>
            </a:pPr>
            <a:r>
              <a:rPr lang="en">
                <a:latin typeface="Manrope SemiBold"/>
                <a:ea typeface="Manrope SemiBold"/>
                <a:cs typeface="Manrope SemiBold"/>
                <a:sym typeface="Manrope SemiBold"/>
              </a:rPr>
              <a:t>T</a:t>
            </a:r>
            <a:r>
              <a:rPr lang="en">
                <a:latin typeface="Manrope SemiBold"/>
                <a:ea typeface="Manrope SemiBold"/>
                <a:cs typeface="Manrope SemiBold"/>
                <a:sym typeface="Manrope SemiBold"/>
              </a:rPr>
              <a:t>raining error = actual  label − predicted label</a:t>
            </a:r>
            <a:endParaRPr>
              <a:latin typeface="Manrope SemiBold"/>
              <a:ea typeface="Manrope SemiBold"/>
              <a:cs typeface="Manrope SemiBold"/>
              <a:sym typeface="Manrope SemiBold"/>
            </a:endParaRPr>
          </a:p>
          <a:p>
            <a:pPr indent="0" lvl="0" marL="0" rtl="0" algn="l">
              <a:spcBef>
                <a:spcPts val="0"/>
              </a:spcBef>
              <a:spcAft>
                <a:spcPts val="0"/>
              </a:spcAft>
              <a:buSzPts val="358"/>
              <a:buNone/>
            </a:pPr>
            <a:r>
              <a:t/>
            </a:r>
            <a:endParaRPr>
              <a:latin typeface="Manrope SemiBold"/>
              <a:ea typeface="Manrope SemiBold"/>
              <a:cs typeface="Manrope SemiBold"/>
              <a:sym typeface="Manrope SemiBold"/>
            </a:endParaRPr>
          </a:p>
          <a:p>
            <a:pPr indent="0" lvl="0" marL="0" rtl="0" algn="l">
              <a:spcBef>
                <a:spcPts val="0"/>
              </a:spcBef>
              <a:spcAft>
                <a:spcPts val="0"/>
              </a:spcAft>
              <a:buSzPts val="358"/>
              <a:buNone/>
            </a:pPr>
            <a:r>
              <a:rPr lang="en">
                <a:latin typeface="Manrope SemiBold"/>
                <a:ea typeface="Manrope SemiBold"/>
                <a:cs typeface="Manrope SemiBold"/>
                <a:sym typeface="Manrope SemiBold"/>
              </a:rPr>
              <a:t>*obviously</a:t>
            </a:r>
            <a:endParaRPr>
              <a:latin typeface="Manrope SemiBold"/>
              <a:ea typeface="Manrope SemiBold"/>
              <a:cs typeface="Manrope SemiBold"/>
              <a:sym typeface="Manrope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Goodbye Habibi</a:t>
            </a:r>
            <a:endParaRPr/>
          </a:p>
        </p:txBody>
      </p:sp>
      <p:pic>
        <p:nvPicPr>
          <p:cNvPr id="528" name="Google Shape;528;p64"/>
          <p:cNvPicPr preferRelativeResize="0"/>
          <p:nvPr/>
        </p:nvPicPr>
        <p:blipFill>
          <a:blip r:embed="rId3">
            <a:alphaModFix/>
          </a:blip>
          <a:stretch>
            <a:fillRect/>
          </a:stretch>
        </p:blipFill>
        <p:spPr>
          <a:xfrm>
            <a:off x="942300" y="1482622"/>
            <a:ext cx="7149250" cy="3496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65"/>
          <p:cNvPicPr preferRelativeResize="0"/>
          <p:nvPr/>
        </p:nvPicPr>
        <p:blipFill>
          <a:blip r:embed="rId3">
            <a:alphaModFix/>
          </a:blip>
          <a:stretch>
            <a:fillRect/>
          </a:stretch>
        </p:blipFill>
        <p:spPr>
          <a:xfrm>
            <a:off x="465900" y="313588"/>
            <a:ext cx="8437324" cy="4516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6"/>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Autoencoders</a:t>
            </a:r>
            <a:endParaRPr/>
          </a:p>
        </p:txBody>
      </p:sp>
      <p:sp>
        <p:nvSpPr>
          <p:cNvPr id="539" name="Google Shape;539;p66"/>
          <p:cNvSpPr txBox="1"/>
          <p:nvPr/>
        </p:nvSpPr>
        <p:spPr>
          <a:xfrm>
            <a:off x="-25" y="1422725"/>
            <a:ext cx="9144000" cy="24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An autoencoder is a type of </a:t>
            </a:r>
            <a:r>
              <a:rPr lang="en" sz="1500">
                <a:solidFill>
                  <a:schemeClr val="hlink"/>
                </a:solidFill>
                <a:uFill>
                  <a:noFill/>
                </a:uFill>
                <a:hlinkClick r:id="rId3"/>
              </a:rPr>
              <a:t>neural network</a:t>
            </a:r>
            <a:r>
              <a:rPr lang="en" sz="1500"/>
              <a:t> architecture designed to efficiently compress (encode) input data down to its essential features, then reconstruct (decode) the original input from this compressed representation.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Here’s a simple breakdown of how autoencoders work:</a:t>
            </a:r>
            <a:endParaRPr sz="1500"/>
          </a:p>
          <a:p>
            <a:pPr indent="-323850" lvl="0" marL="457200" rtl="0" algn="l">
              <a:spcBef>
                <a:spcPts val="0"/>
              </a:spcBef>
              <a:spcAft>
                <a:spcPts val="0"/>
              </a:spcAft>
              <a:buSzPts val="1500"/>
              <a:buAutoNum type="arabicPeriod"/>
            </a:pPr>
            <a:r>
              <a:rPr b="1" lang="en" sz="1500">
                <a:solidFill>
                  <a:schemeClr val="hlink"/>
                </a:solidFill>
                <a:uFill>
                  <a:noFill/>
                </a:uFill>
                <a:hlinkClick r:id="rId4"/>
              </a:rPr>
              <a:t>Encoding:</a:t>
            </a:r>
            <a:r>
              <a:rPr lang="en" sz="1500">
                <a:solidFill>
                  <a:schemeClr val="hlink"/>
                </a:solidFill>
                <a:uFill>
                  <a:noFill/>
                </a:uFill>
                <a:hlinkClick r:id="rId5"/>
              </a:rPr>
              <a:t> The input data is compressed into a lower-dimensional code by the encoder</a:t>
            </a:r>
            <a:r>
              <a:rPr lang="en" sz="1500"/>
              <a:t>. </a:t>
            </a:r>
            <a:r>
              <a:rPr lang="en" sz="1500">
                <a:solidFill>
                  <a:schemeClr val="hlink"/>
                </a:solidFill>
                <a:uFill>
                  <a:noFill/>
                </a:uFill>
                <a:hlinkClick r:id="rId6"/>
              </a:rPr>
              <a:t>This code is a representation that retains the essential features of the input data</a:t>
            </a:r>
            <a:r>
              <a:rPr lang="en" sz="1500"/>
              <a:t>.</a:t>
            </a:r>
            <a:endParaRPr sz="1500"/>
          </a:p>
          <a:p>
            <a:pPr indent="-323850" lvl="0" marL="457200" rtl="0" algn="l">
              <a:spcBef>
                <a:spcPts val="0"/>
              </a:spcBef>
              <a:spcAft>
                <a:spcPts val="0"/>
              </a:spcAft>
              <a:buSzPts val="1500"/>
              <a:buAutoNum type="arabicPeriod"/>
            </a:pPr>
            <a:r>
              <a:rPr b="1" lang="en" sz="1500">
                <a:solidFill>
                  <a:schemeClr val="hlink"/>
                </a:solidFill>
                <a:uFill>
                  <a:noFill/>
                </a:uFill>
                <a:hlinkClick r:id="rId7"/>
              </a:rPr>
              <a:t>Decoding:</a:t>
            </a:r>
            <a:r>
              <a:rPr lang="en" sz="1500">
                <a:solidFill>
                  <a:schemeClr val="hlink"/>
                </a:solidFill>
                <a:uFill>
                  <a:noFill/>
                </a:uFill>
                <a:hlinkClick r:id="rId8"/>
              </a:rPr>
              <a:t> The decoder then attempts to reconstruct the original input data from this encoded representation</a:t>
            </a:r>
            <a:r>
              <a:rPr lang="en" sz="1500"/>
              <a:t>. </a:t>
            </a:r>
            <a:r>
              <a:rPr lang="en" sz="1500">
                <a:solidFill>
                  <a:schemeClr val="hlink"/>
                </a:solidFill>
                <a:uFill>
                  <a:noFill/>
                </a:uFill>
                <a:hlinkClick r:id="rId9"/>
              </a:rPr>
              <a:t>The goal is to minimize the difference between the original input and the reconstruction</a:t>
            </a:r>
            <a:r>
              <a:rPr lang="en" sz="1500"/>
              <a:t>.</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540" name="Google Shape;540;p66"/>
          <p:cNvPicPr preferRelativeResize="0"/>
          <p:nvPr/>
        </p:nvPicPr>
        <p:blipFill>
          <a:blip r:embed="rId10">
            <a:alphaModFix/>
          </a:blip>
          <a:stretch>
            <a:fillRect/>
          </a:stretch>
        </p:blipFill>
        <p:spPr>
          <a:xfrm>
            <a:off x="1999675" y="3576973"/>
            <a:ext cx="6617726" cy="156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7"/>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Autoencoders</a:t>
            </a:r>
            <a:endParaRPr/>
          </a:p>
        </p:txBody>
      </p:sp>
      <p:pic>
        <p:nvPicPr>
          <p:cNvPr id="546" name="Google Shape;546;p67"/>
          <p:cNvPicPr preferRelativeResize="0"/>
          <p:nvPr/>
        </p:nvPicPr>
        <p:blipFill>
          <a:blip r:embed="rId3">
            <a:alphaModFix/>
          </a:blip>
          <a:stretch>
            <a:fillRect/>
          </a:stretch>
        </p:blipFill>
        <p:spPr>
          <a:xfrm>
            <a:off x="2028538" y="1238450"/>
            <a:ext cx="5086874" cy="3767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8"/>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Autoencoders</a:t>
            </a:r>
            <a:endParaRPr/>
          </a:p>
        </p:txBody>
      </p:sp>
      <p:pic>
        <p:nvPicPr>
          <p:cNvPr id="552" name="Google Shape;552;p68"/>
          <p:cNvPicPr preferRelativeResize="0"/>
          <p:nvPr/>
        </p:nvPicPr>
        <p:blipFill>
          <a:blip r:embed="rId3">
            <a:alphaModFix/>
          </a:blip>
          <a:stretch>
            <a:fillRect/>
          </a:stretch>
        </p:blipFill>
        <p:spPr>
          <a:xfrm>
            <a:off x="2418850" y="1289705"/>
            <a:ext cx="4306292" cy="370139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9"/>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Autoencoders: Types</a:t>
            </a:r>
            <a:endParaRPr/>
          </a:p>
        </p:txBody>
      </p:sp>
      <p:sp>
        <p:nvSpPr>
          <p:cNvPr id="558" name="Google Shape;558;p69"/>
          <p:cNvSpPr txBox="1"/>
          <p:nvPr/>
        </p:nvSpPr>
        <p:spPr>
          <a:xfrm>
            <a:off x="144350" y="1939125"/>
            <a:ext cx="3248700" cy="24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Over the years, different types of Autoencoders have been developed:</a:t>
            </a:r>
            <a:endParaRPr sz="1800"/>
          </a:p>
          <a:p>
            <a:pPr indent="-342900" lvl="0" marL="457200" rtl="0" algn="l">
              <a:spcBef>
                <a:spcPts val="0"/>
              </a:spcBef>
              <a:spcAft>
                <a:spcPts val="0"/>
              </a:spcAft>
              <a:buSzPts val="1800"/>
              <a:buChar char="●"/>
            </a:pPr>
            <a:r>
              <a:rPr lang="en" sz="1800"/>
              <a:t>Undercomplete Autoencoder</a:t>
            </a:r>
            <a:endParaRPr sz="1800"/>
          </a:p>
          <a:p>
            <a:pPr indent="-342900" lvl="0" marL="457200" rtl="0" algn="l">
              <a:spcBef>
                <a:spcPts val="0"/>
              </a:spcBef>
              <a:spcAft>
                <a:spcPts val="0"/>
              </a:spcAft>
              <a:buSzPts val="1800"/>
              <a:buChar char="●"/>
            </a:pPr>
            <a:r>
              <a:rPr lang="en" sz="1800"/>
              <a:t>Sparse Autoencoder</a:t>
            </a:r>
            <a:endParaRPr sz="1800"/>
          </a:p>
          <a:p>
            <a:pPr indent="-342900" lvl="0" marL="457200" rtl="0" algn="l">
              <a:spcBef>
                <a:spcPts val="0"/>
              </a:spcBef>
              <a:spcAft>
                <a:spcPts val="0"/>
              </a:spcAft>
              <a:buSzPts val="1800"/>
              <a:buChar char="●"/>
            </a:pPr>
            <a:r>
              <a:rPr lang="en" sz="1800"/>
              <a:t>Denoising Autoencoder</a:t>
            </a:r>
            <a:endParaRPr sz="1800"/>
          </a:p>
          <a:p>
            <a:pPr indent="-342900" lvl="0" marL="457200" rtl="0" algn="l">
              <a:spcBef>
                <a:spcPts val="0"/>
              </a:spcBef>
              <a:spcAft>
                <a:spcPts val="0"/>
              </a:spcAft>
              <a:buSzPts val="1800"/>
              <a:buChar char="●"/>
            </a:pPr>
            <a:r>
              <a:rPr lang="en" sz="1800"/>
              <a:t>Convolutional Autoencoder</a:t>
            </a:r>
            <a:endParaRPr sz="1800"/>
          </a:p>
        </p:txBody>
      </p:sp>
      <p:pic>
        <p:nvPicPr>
          <p:cNvPr id="559" name="Google Shape;559;p69"/>
          <p:cNvPicPr preferRelativeResize="0"/>
          <p:nvPr/>
        </p:nvPicPr>
        <p:blipFill>
          <a:blip r:embed="rId3">
            <a:alphaModFix/>
          </a:blip>
          <a:stretch>
            <a:fillRect/>
          </a:stretch>
        </p:blipFill>
        <p:spPr>
          <a:xfrm>
            <a:off x="3513200" y="1939130"/>
            <a:ext cx="5550551" cy="310848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0"/>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Autoencoders: Denoising</a:t>
            </a:r>
            <a:endParaRPr/>
          </a:p>
        </p:txBody>
      </p:sp>
      <p:pic>
        <p:nvPicPr>
          <p:cNvPr id="565" name="Google Shape;565;p70"/>
          <p:cNvPicPr preferRelativeResize="0"/>
          <p:nvPr/>
        </p:nvPicPr>
        <p:blipFill>
          <a:blip r:embed="rId3">
            <a:alphaModFix/>
          </a:blip>
          <a:stretch>
            <a:fillRect/>
          </a:stretch>
        </p:blipFill>
        <p:spPr>
          <a:xfrm>
            <a:off x="713225" y="3209105"/>
            <a:ext cx="7886700" cy="1647825"/>
          </a:xfrm>
          <a:prstGeom prst="rect">
            <a:avLst/>
          </a:prstGeom>
          <a:noFill/>
          <a:ln>
            <a:noFill/>
          </a:ln>
        </p:spPr>
      </p:pic>
      <p:pic>
        <p:nvPicPr>
          <p:cNvPr id="566" name="Google Shape;566;p70"/>
          <p:cNvPicPr preferRelativeResize="0"/>
          <p:nvPr/>
        </p:nvPicPr>
        <p:blipFill>
          <a:blip r:embed="rId4">
            <a:alphaModFix/>
          </a:blip>
          <a:stretch>
            <a:fillRect/>
          </a:stretch>
        </p:blipFill>
        <p:spPr>
          <a:xfrm>
            <a:off x="1061600" y="1527648"/>
            <a:ext cx="6617726" cy="156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a:t>
            </a:r>
            <a:r>
              <a:rPr lang="en" sz="3100" u="sng">
                <a:solidFill>
                  <a:schemeClr val="hlink"/>
                </a:solidFill>
                <a:hlinkClick r:id="rId3"/>
              </a:rPr>
              <a:t>ooga booga</a:t>
            </a:r>
            <a:r>
              <a:rPr lang="en" sz="3100"/>
              <a:t>) What is Deep Learning?</a:t>
            </a:r>
            <a:endParaRPr sz="3100"/>
          </a:p>
        </p:txBody>
      </p:sp>
      <p:sp>
        <p:nvSpPr>
          <p:cNvPr id="327" name="Google Shape;327;p35"/>
          <p:cNvSpPr txBox="1"/>
          <p:nvPr/>
        </p:nvSpPr>
        <p:spPr>
          <a:xfrm>
            <a:off x="519350" y="1418200"/>
            <a:ext cx="7991100" cy="3000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Deep learning is a subset of </a:t>
            </a:r>
            <a:r>
              <a:rPr lang="en" sz="1700">
                <a:solidFill>
                  <a:schemeClr val="hlink"/>
                </a:solidFill>
                <a:uFill>
                  <a:noFill/>
                </a:uFill>
                <a:hlinkClick r:id="rId4"/>
              </a:rPr>
              <a:t>machine learning</a:t>
            </a:r>
            <a:r>
              <a:rPr lang="en" sz="1700"/>
              <a:t> that uses </a:t>
            </a:r>
            <a:r>
              <a:rPr lang="en" sz="1700" u="sng">
                <a:highlight>
                  <a:srgbClr val="EA9999"/>
                </a:highlight>
              </a:rPr>
              <a:t>multi-layered </a:t>
            </a:r>
            <a:r>
              <a:rPr lang="en" sz="1700" u="sng">
                <a:solidFill>
                  <a:schemeClr val="hlink"/>
                </a:solidFill>
                <a:highlight>
                  <a:srgbClr val="EA9999"/>
                </a:highlight>
                <a:hlinkClick r:id="rId5"/>
              </a:rPr>
              <a:t>neural networks</a:t>
            </a:r>
            <a:r>
              <a:rPr lang="en" sz="1700"/>
              <a:t>, called </a:t>
            </a:r>
            <a:r>
              <a:rPr lang="en" sz="1700" u="sng"/>
              <a:t>deep neural networks</a:t>
            </a:r>
            <a:r>
              <a:rPr lang="en" sz="1700"/>
              <a:t>, to simulate the complex decision-making power of the human brain. Some form of deep learning powers most of the </a:t>
            </a:r>
            <a:r>
              <a:rPr lang="en" sz="1700">
                <a:solidFill>
                  <a:schemeClr val="hlink"/>
                </a:solidFill>
                <a:uFill>
                  <a:noFill/>
                </a:uFill>
                <a:hlinkClick r:id="rId6"/>
              </a:rPr>
              <a:t>artificial intelligence (AI)</a:t>
            </a:r>
            <a:r>
              <a:rPr lang="en" sz="1700"/>
              <a:t> in our lives today.</a:t>
            </a:r>
            <a:endParaRPr sz="1700"/>
          </a:p>
          <a:p>
            <a:pPr indent="-336550" lvl="0" marL="457200" rtl="0" algn="l">
              <a:spcBef>
                <a:spcPts val="0"/>
              </a:spcBef>
              <a:spcAft>
                <a:spcPts val="0"/>
              </a:spcAft>
              <a:buSzPts val="1700"/>
              <a:buChar char="●"/>
            </a:pPr>
            <a:r>
              <a:rPr lang="en" sz="1700"/>
              <a:t>By strict definition, a deep neural network, or DNN, is a neural network with </a:t>
            </a:r>
            <a:r>
              <a:rPr lang="en" sz="1700">
                <a:highlight>
                  <a:srgbClr val="EA9999"/>
                </a:highlight>
              </a:rPr>
              <a:t>three or more layers</a:t>
            </a:r>
            <a:r>
              <a:rPr lang="en" sz="1700"/>
              <a:t>. In practice, most DNNs have many more layers. DNNs are trained on large amounts of data to identify and classify phenomena, recognize patterns and relationships, evaluate </a:t>
            </a:r>
            <a:r>
              <a:rPr lang="en" sz="1700"/>
              <a:t>possibilities</a:t>
            </a:r>
            <a:r>
              <a:rPr lang="en" sz="1700"/>
              <a:t>, and make predictions and decisions. </a:t>
            </a:r>
            <a:endParaRPr sz="1700"/>
          </a:p>
          <a:p>
            <a:pPr indent="-336550" lvl="0" marL="457200" rtl="0" algn="l">
              <a:spcBef>
                <a:spcPts val="0"/>
              </a:spcBef>
              <a:spcAft>
                <a:spcPts val="0"/>
              </a:spcAft>
              <a:buSzPts val="1700"/>
              <a:buChar char="●"/>
            </a:pPr>
            <a:r>
              <a:rPr lang="en" sz="1700"/>
              <a:t>While a single-layer neural network can make useful, approximate predictions and decisions, the additional layers in a deep neural network help refine and optimize those outcomes for greater accuracy.</a:t>
            </a:r>
            <a:endParaRPr sz="1700"/>
          </a:p>
          <a:p>
            <a:pPr indent="0" lvl="0" marL="0" rtl="0" algn="l">
              <a:spcBef>
                <a:spcPts val="0"/>
              </a:spcBef>
              <a:spcAft>
                <a:spcPts val="0"/>
              </a:spcAft>
              <a:buNone/>
            </a:pPr>
            <a:r>
              <a:t/>
            </a:r>
            <a:endParaRPr sz="1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1"/>
          <p:cNvSpPr txBox="1"/>
          <p:nvPr>
            <p:ph type="title"/>
          </p:nvPr>
        </p:nvSpPr>
        <p:spPr>
          <a:xfrm>
            <a:off x="713225" y="56460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Autoencoders: Regularization</a:t>
            </a:r>
            <a:endParaRPr/>
          </a:p>
        </p:txBody>
      </p:sp>
      <p:sp>
        <p:nvSpPr>
          <p:cNvPr id="572" name="Google Shape;572;p71"/>
          <p:cNvSpPr txBox="1"/>
          <p:nvPr/>
        </p:nvSpPr>
        <p:spPr>
          <a:xfrm>
            <a:off x="72150" y="1428750"/>
            <a:ext cx="8934900" cy="36546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W</a:t>
            </a:r>
            <a:r>
              <a:rPr lang="en"/>
              <a:t>e can take an unlabeled dataset and frame it as a supervised learning problem tasked with outputting a reconstruction of the original input This network can be trained by minimizing the reconstruction error, which measures the differences between our original input and the consequent reconstruction. </a:t>
            </a:r>
            <a:endParaRPr/>
          </a:p>
          <a:p>
            <a:pPr indent="-317500" lvl="0" marL="457200" rtl="0" algn="l">
              <a:spcBef>
                <a:spcPts val="0"/>
              </a:spcBef>
              <a:spcAft>
                <a:spcPts val="0"/>
              </a:spcAft>
              <a:buSzPts val="1400"/>
              <a:buChar char="●"/>
            </a:pPr>
            <a:r>
              <a:rPr lang="en"/>
              <a:t>The bottleneck is a key attribute of our network design; without the presence of an information bottleneck, our network could easily learn to simply memorize the input values by passing these values along through the network</a:t>
            </a:r>
            <a:endParaRPr/>
          </a:p>
          <a:p>
            <a:pPr indent="-317500" lvl="0" marL="457200" rtl="0" algn="l">
              <a:spcBef>
                <a:spcPts val="0"/>
              </a:spcBef>
              <a:spcAft>
                <a:spcPts val="0"/>
              </a:spcAft>
              <a:buSzPts val="1400"/>
              <a:buChar char="●"/>
            </a:pPr>
            <a:r>
              <a:rPr lang="en"/>
              <a:t>For most cases, this involves constructing a loss function where one term encourages our model to be sensitive to the inputs (ie. reconstruction loss) and a second term discourages memorization/overfitting (ie. an added regularizer).</a:t>
            </a:r>
            <a:endParaRPr sz="1500">
              <a:highlight>
                <a:srgbClr val="191B1F"/>
              </a:highlight>
              <a:latin typeface="Georgia"/>
              <a:ea typeface="Georgia"/>
              <a:cs typeface="Georgia"/>
              <a:sym typeface="Georgia"/>
            </a:endParaRPr>
          </a:p>
          <a:p>
            <a:pPr indent="-317500" lvl="0" marL="457200" rtl="0" algn="l">
              <a:spcBef>
                <a:spcPts val="0"/>
              </a:spcBef>
              <a:spcAft>
                <a:spcPts val="0"/>
              </a:spcAft>
              <a:buSzPts val="1400"/>
              <a:buChar char="●"/>
            </a:pPr>
            <a:r>
              <a:rPr b="1" i="1" lang="en"/>
              <a:t>Loss function = Reconstruction + Regularizer</a:t>
            </a:r>
            <a:endParaRPr b="1" i="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2"/>
          <p:cNvSpPr txBox="1"/>
          <p:nvPr>
            <p:ph type="title"/>
          </p:nvPr>
        </p:nvSpPr>
        <p:spPr>
          <a:xfrm>
            <a:off x="881950" y="695925"/>
            <a:ext cx="2814000" cy="4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Non-regularized</a:t>
            </a:r>
            <a:endParaRPr sz="2500"/>
          </a:p>
          <a:p>
            <a:pPr indent="0" lvl="0" marL="0" rtl="0" algn="ctr">
              <a:spcBef>
                <a:spcPts val="0"/>
              </a:spcBef>
              <a:spcAft>
                <a:spcPts val="0"/>
              </a:spcAft>
              <a:buNone/>
            </a:pPr>
            <a:r>
              <a:t/>
            </a:r>
            <a:endParaRPr sz="2500"/>
          </a:p>
          <a:p>
            <a:pPr indent="-342900" lvl="0" marL="457200" rtl="0" algn="ctr">
              <a:spcBef>
                <a:spcPts val="0"/>
              </a:spcBef>
              <a:spcAft>
                <a:spcPts val="0"/>
              </a:spcAft>
              <a:buSzPts val="1800"/>
              <a:buChar char="●"/>
            </a:pPr>
            <a:r>
              <a:rPr b="0" lang="en" sz="1800"/>
              <a:t>Undercomplete</a:t>
            </a:r>
            <a:endParaRPr b="0" sz="1600"/>
          </a:p>
        </p:txBody>
      </p:sp>
      <p:sp>
        <p:nvSpPr>
          <p:cNvPr id="578" name="Google Shape;578;p72"/>
          <p:cNvSpPr txBox="1"/>
          <p:nvPr>
            <p:ph type="title"/>
          </p:nvPr>
        </p:nvSpPr>
        <p:spPr>
          <a:xfrm>
            <a:off x="5931200" y="695925"/>
            <a:ext cx="28818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Regularized</a:t>
            </a:r>
            <a:endParaRPr sz="3000"/>
          </a:p>
          <a:p>
            <a:pPr indent="0" lvl="0" marL="0" rtl="0" algn="ctr">
              <a:spcBef>
                <a:spcPts val="0"/>
              </a:spcBef>
              <a:spcAft>
                <a:spcPts val="0"/>
              </a:spcAft>
              <a:buNone/>
            </a:pPr>
            <a:r>
              <a:t/>
            </a:r>
            <a:endParaRPr sz="3000"/>
          </a:p>
          <a:p>
            <a:pPr indent="-342900" lvl="0" marL="457200" rtl="0" algn="l">
              <a:spcBef>
                <a:spcPts val="0"/>
              </a:spcBef>
              <a:spcAft>
                <a:spcPts val="0"/>
              </a:spcAft>
              <a:buClr>
                <a:srgbClr val="000000"/>
              </a:buClr>
              <a:buSzPts val="1800"/>
              <a:buFont typeface="Manrope"/>
              <a:buChar char="●"/>
            </a:pPr>
            <a:r>
              <a:rPr b="0" lang="en" sz="1800">
                <a:solidFill>
                  <a:srgbClr val="000000"/>
                </a:solidFill>
              </a:rPr>
              <a:t>Sparse Autoencoder</a:t>
            </a:r>
            <a:endParaRPr b="0" sz="1800">
              <a:solidFill>
                <a:srgbClr val="000000"/>
              </a:solidFill>
            </a:endParaRPr>
          </a:p>
          <a:p>
            <a:pPr indent="-342900" lvl="0" marL="457200" rtl="0" algn="l">
              <a:spcBef>
                <a:spcPts val="0"/>
              </a:spcBef>
              <a:spcAft>
                <a:spcPts val="0"/>
              </a:spcAft>
              <a:buClr>
                <a:srgbClr val="000000"/>
              </a:buClr>
              <a:buSzPts val="1800"/>
              <a:buFont typeface="Manrope"/>
              <a:buChar char="●"/>
            </a:pPr>
            <a:r>
              <a:rPr b="0" lang="en" sz="1800">
                <a:solidFill>
                  <a:srgbClr val="000000"/>
                </a:solidFill>
              </a:rPr>
              <a:t>Denoising Autoencoder</a:t>
            </a:r>
            <a:endParaRPr b="0"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p:txBody>
      </p:sp>
      <p:cxnSp>
        <p:nvCxnSpPr>
          <p:cNvPr id="579" name="Google Shape;579;p72"/>
          <p:cNvCxnSpPr/>
          <p:nvPr/>
        </p:nvCxnSpPr>
        <p:spPr>
          <a:xfrm rot="5400000">
            <a:off x="-1437800" y="714525"/>
            <a:ext cx="7136100" cy="5353800"/>
          </a:xfrm>
          <a:prstGeom prst="bentConnector3">
            <a:avLst>
              <a:gd fmla="val 50000" name="adj1"/>
            </a:avLst>
          </a:prstGeom>
          <a:noFill/>
          <a:ln cap="flat" cmpd="sng" w="28575">
            <a:solidFill>
              <a:schemeClr val="dk2"/>
            </a:solidFill>
            <a:prstDash val="solid"/>
            <a:round/>
            <a:headEnd len="med" w="med" type="none"/>
            <a:tailEnd len="med" w="med" type="none"/>
          </a:ln>
        </p:spPr>
      </p:cxnSp>
      <p:pic>
        <p:nvPicPr>
          <p:cNvPr id="580" name="Google Shape;580;p72"/>
          <p:cNvPicPr preferRelativeResize="0"/>
          <p:nvPr/>
        </p:nvPicPr>
        <p:blipFill>
          <a:blip r:embed="rId3">
            <a:alphaModFix/>
          </a:blip>
          <a:stretch>
            <a:fillRect/>
          </a:stretch>
        </p:blipFill>
        <p:spPr>
          <a:xfrm>
            <a:off x="1581125" y="1909300"/>
            <a:ext cx="1912975" cy="1324900"/>
          </a:xfrm>
          <a:prstGeom prst="rect">
            <a:avLst/>
          </a:prstGeom>
          <a:noFill/>
          <a:ln>
            <a:noFill/>
          </a:ln>
        </p:spPr>
      </p:pic>
      <p:pic>
        <p:nvPicPr>
          <p:cNvPr id="581" name="Google Shape;581;p72"/>
          <p:cNvPicPr preferRelativeResize="0"/>
          <p:nvPr/>
        </p:nvPicPr>
        <p:blipFill>
          <a:blip r:embed="rId4">
            <a:alphaModFix/>
          </a:blip>
          <a:stretch>
            <a:fillRect/>
          </a:stretch>
        </p:blipFill>
        <p:spPr>
          <a:xfrm>
            <a:off x="5574850" y="2571746"/>
            <a:ext cx="3238159" cy="2491875"/>
          </a:xfrm>
          <a:prstGeom prst="rect">
            <a:avLst/>
          </a:prstGeom>
          <a:noFill/>
          <a:ln>
            <a:noFill/>
          </a:ln>
        </p:spPr>
      </p:pic>
      <p:pic>
        <p:nvPicPr>
          <p:cNvPr id="582" name="Google Shape;582;p72"/>
          <p:cNvPicPr preferRelativeResize="0"/>
          <p:nvPr/>
        </p:nvPicPr>
        <p:blipFill>
          <a:blip r:embed="rId5">
            <a:alphaModFix/>
          </a:blip>
          <a:stretch>
            <a:fillRect/>
          </a:stretch>
        </p:blipFill>
        <p:spPr>
          <a:xfrm>
            <a:off x="277188" y="3591525"/>
            <a:ext cx="4520844" cy="1472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3"/>
          <p:cNvSpPr txBox="1"/>
          <p:nvPr>
            <p:ph type="title"/>
          </p:nvPr>
        </p:nvSpPr>
        <p:spPr>
          <a:xfrm>
            <a:off x="894500" y="681500"/>
            <a:ext cx="28818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Regularized</a:t>
            </a:r>
            <a:endParaRPr sz="3000"/>
          </a:p>
          <a:p>
            <a:pPr indent="0" lvl="0" marL="0" rtl="0" algn="ctr">
              <a:spcBef>
                <a:spcPts val="0"/>
              </a:spcBef>
              <a:spcAft>
                <a:spcPts val="0"/>
              </a:spcAft>
              <a:buNone/>
            </a:pPr>
            <a:r>
              <a:t/>
            </a:r>
            <a:endParaRPr sz="3000"/>
          </a:p>
          <a:p>
            <a:pPr indent="-342900" lvl="0" marL="457200" rtl="0" algn="l">
              <a:spcBef>
                <a:spcPts val="0"/>
              </a:spcBef>
              <a:spcAft>
                <a:spcPts val="0"/>
              </a:spcAft>
              <a:buClr>
                <a:srgbClr val="000000"/>
              </a:buClr>
              <a:buSzPts val="1800"/>
              <a:buFont typeface="Manrope"/>
              <a:buChar char="●"/>
            </a:pPr>
            <a:r>
              <a:rPr b="0" lang="en" sz="1800" u="sng">
                <a:solidFill>
                  <a:srgbClr val="000000"/>
                </a:solidFill>
              </a:rPr>
              <a:t>Sparse Autoencoder</a:t>
            </a:r>
            <a:endParaRPr sz="3000" u="sng"/>
          </a:p>
          <a:p>
            <a:pPr indent="0" lvl="0" marL="0" rtl="0" algn="ctr">
              <a:spcBef>
                <a:spcPts val="0"/>
              </a:spcBef>
              <a:spcAft>
                <a:spcPts val="0"/>
              </a:spcAft>
              <a:buNone/>
            </a:pPr>
            <a:r>
              <a:t/>
            </a:r>
            <a:endParaRPr sz="3000"/>
          </a:p>
        </p:txBody>
      </p:sp>
      <p:pic>
        <p:nvPicPr>
          <p:cNvPr id="588" name="Google Shape;588;p73"/>
          <p:cNvPicPr preferRelativeResize="0"/>
          <p:nvPr/>
        </p:nvPicPr>
        <p:blipFill>
          <a:blip r:embed="rId3">
            <a:alphaModFix/>
          </a:blip>
          <a:stretch>
            <a:fillRect/>
          </a:stretch>
        </p:blipFill>
        <p:spPr>
          <a:xfrm>
            <a:off x="716325" y="2412996"/>
            <a:ext cx="3238159" cy="2491875"/>
          </a:xfrm>
          <a:prstGeom prst="rect">
            <a:avLst/>
          </a:prstGeom>
          <a:noFill/>
          <a:ln>
            <a:noFill/>
          </a:ln>
        </p:spPr>
      </p:pic>
      <p:sp>
        <p:nvSpPr>
          <p:cNvPr id="589" name="Google Shape;589;p73"/>
          <p:cNvSpPr txBox="1"/>
          <p:nvPr/>
        </p:nvSpPr>
        <p:spPr>
          <a:xfrm>
            <a:off x="4300675" y="681500"/>
            <a:ext cx="4764000" cy="300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a:t>
            </a:r>
            <a:r>
              <a:rPr lang="en" sz="1800"/>
              <a:t>e don’t necessarily have to reduce the dimensions of the bottleneck, but we use a loss function that tries to penalize the model from using all its neurons in the different hidden layers.</a:t>
            </a:r>
            <a:endParaRPr sz="1800"/>
          </a:p>
          <a:p>
            <a:pPr indent="-342900" lvl="0" marL="457200" rtl="0" algn="l">
              <a:spcBef>
                <a:spcPts val="0"/>
              </a:spcBef>
              <a:spcAft>
                <a:spcPts val="0"/>
              </a:spcAft>
              <a:buSzPts val="1800"/>
              <a:buChar char="●"/>
            </a:pPr>
            <a:r>
              <a:rPr lang="en" sz="1800"/>
              <a:t>This penalty is commonly referred to as a sparsity function, and it's quite different from traditional regularization techniques since it doesn’t focus on penalizing the size of the weights but the </a:t>
            </a:r>
            <a:r>
              <a:rPr b="1" lang="en" sz="1800"/>
              <a:t>number of nodes activated.</a:t>
            </a:r>
            <a:endParaRPr b="1" sz="1800"/>
          </a:p>
          <a:p>
            <a:pPr indent="-342900" lvl="0" marL="457200" rtl="0" algn="l">
              <a:spcBef>
                <a:spcPts val="0"/>
              </a:spcBef>
              <a:spcAft>
                <a:spcPts val="0"/>
              </a:spcAft>
              <a:buSzPts val="1800"/>
              <a:buChar char="●"/>
            </a:pPr>
            <a:r>
              <a:rPr lang="en" sz="1800"/>
              <a:t>In this way, different nodes could specialize for different input types and be activated/deactivated depending on the specifics of the input data.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4"/>
          <p:cNvSpPr txBox="1"/>
          <p:nvPr>
            <p:ph type="title"/>
          </p:nvPr>
        </p:nvSpPr>
        <p:spPr>
          <a:xfrm>
            <a:off x="894500" y="681500"/>
            <a:ext cx="28818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Regularized</a:t>
            </a:r>
            <a:endParaRPr sz="3000"/>
          </a:p>
          <a:p>
            <a:pPr indent="0" lvl="0" marL="0" rtl="0" algn="ctr">
              <a:spcBef>
                <a:spcPts val="0"/>
              </a:spcBef>
              <a:spcAft>
                <a:spcPts val="0"/>
              </a:spcAft>
              <a:buNone/>
            </a:pPr>
            <a:r>
              <a:t/>
            </a:r>
            <a:endParaRPr sz="3000"/>
          </a:p>
          <a:p>
            <a:pPr indent="-342900" lvl="0" marL="457200" rtl="0" algn="l">
              <a:spcBef>
                <a:spcPts val="0"/>
              </a:spcBef>
              <a:spcAft>
                <a:spcPts val="0"/>
              </a:spcAft>
              <a:buClr>
                <a:srgbClr val="000000"/>
              </a:buClr>
              <a:buSzPts val="1800"/>
              <a:buFont typeface="Manrope"/>
              <a:buChar char="●"/>
            </a:pPr>
            <a:r>
              <a:rPr b="0" lang="en" sz="1800" u="sng">
                <a:solidFill>
                  <a:srgbClr val="000000"/>
                </a:solidFill>
              </a:rPr>
              <a:t>Denoising</a:t>
            </a:r>
            <a:r>
              <a:rPr b="0" lang="en" sz="1800" u="sng">
                <a:solidFill>
                  <a:srgbClr val="000000"/>
                </a:solidFill>
              </a:rPr>
              <a:t> Autoencoder</a:t>
            </a:r>
            <a:endParaRPr sz="3000" u="sng"/>
          </a:p>
          <a:p>
            <a:pPr indent="0" lvl="0" marL="0" rtl="0" algn="ctr">
              <a:spcBef>
                <a:spcPts val="0"/>
              </a:spcBef>
              <a:spcAft>
                <a:spcPts val="0"/>
              </a:spcAft>
              <a:buNone/>
            </a:pPr>
            <a:r>
              <a:t/>
            </a:r>
            <a:endParaRPr sz="3000"/>
          </a:p>
        </p:txBody>
      </p:sp>
      <p:sp>
        <p:nvSpPr>
          <p:cNvPr id="595" name="Google Shape;595;p74"/>
          <p:cNvSpPr txBox="1"/>
          <p:nvPr/>
        </p:nvSpPr>
        <p:spPr>
          <a:xfrm>
            <a:off x="4129100" y="566050"/>
            <a:ext cx="5014800" cy="4577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With Denoising Autoencoders, the input and output of the model are no longer the same. For example, the model could be fed some low-resolution corrupted images and work for the output to improve the quality of the images. </a:t>
            </a:r>
            <a:endParaRPr sz="1600"/>
          </a:p>
          <a:p>
            <a:pPr indent="-330200" lvl="0" marL="457200" rtl="0" algn="l">
              <a:spcBef>
                <a:spcPts val="0"/>
              </a:spcBef>
              <a:spcAft>
                <a:spcPts val="0"/>
              </a:spcAft>
              <a:buSzPts val="1600"/>
              <a:buChar char="●"/>
            </a:pPr>
            <a:r>
              <a:rPr lang="en" sz="1600"/>
              <a:t>We'll construct our loss function such that we penalize activations within a layer. For any given observation, we'll encourage our network to learn an encoding and decoding which only relies on activating a small number of neurons. It's worth noting that this is a different approach towards regularization, as we normally regularize the weights of a network, not the activations.</a:t>
            </a:r>
            <a:endParaRPr sz="1600"/>
          </a:p>
          <a:p>
            <a:pPr indent="-330200" lvl="0" marL="457200" rtl="0" algn="l">
              <a:spcBef>
                <a:spcPts val="0"/>
              </a:spcBef>
              <a:spcAft>
                <a:spcPts val="0"/>
              </a:spcAft>
              <a:buSzPts val="1600"/>
              <a:buChar char="●"/>
            </a:pPr>
            <a:r>
              <a:rPr lang="en" sz="1600"/>
              <a:t>In order to assess the performance of the model and improve it over time, we would then need to have some form of labeled clean image to compare with the model prediction.</a:t>
            </a:r>
            <a:endParaRPr sz="1600"/>
          </a:p>
        </p:txBody>
      </p:sp>
      <p:pic>
        <p:nvPicPr>
          <p:cNvPr id="596" name="Google Shape;596;p74"/>
          <p:cNvPicPr preferRelativeResize="0"/>
          <p:nvPr/>
        </p:nvPicPr>
        <p:blipFill>
          <a:blip r:embed="rId3">
            <a:alphaModFix/>
          </a:blip>
          <a:stretch>
            <a:fillRect/>
          </a:stretch>
        </p:blipFill>
        <p:spPr>
          <a:xfrm>
            <a:off x="74975" y="3451175"/>
            <a:ext cx="4198448" cy="1367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5"/>
          <p:cNvSpPr txBox="1"/>
          <p:nvPr>
            <p:ph type="title"/>
          </p:nvPr>
        </p:nvSpPr>
        <p:spPr>
          <a:xfrm>
            <a:off x="894500" y="681500"/>
            <a:ext cx="28818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Regularized</a:t>
            </a:r>
            <a:endParaRPr sz="3000"/>
          </a:p>
          <a:p>
            <a:pPr indent="0" lvl="0" marL="0" rtl="0" algn="ctr">
              <a:spcBef>
                <a:spcPts val="0"/>
              </a:spcBef>
              <a:spcAft>
                <a:spcPts val="0"/>
              </a:spcAft>
              <a:buNone/>
            </a:pPr>
            <a:r>
              <a:t/>
            </a:r>
            <a:endParaRPr sz="3000"/>
          </a:p>
          <a:p>
            <a:pPr indent="-342900" lvl="0" marL="457200" rtl="0" algn="l">
              <a:spcBef>
                <a:spcPts val="0"/>
              </a:spcBef>
              <a:spcAft>
                <a:spcPts val="0"/>
              </a:spcAft>
              <a:buClr>
                <a:srgbClr val="000000"/>
              </a:buClr>
              <a:buSzPts val="1800"/>
              <a:buFont typeface="Manrope"/>
              <a:buChar char="●"/>
            </a:pPr>
            <a:r>
              <a:rPr b="0" lang="en" sz="1800" u="sng">
                <a:solidFill>
                  <a:srgbClr val="000000"/>
                </a:solidFill>
              </a:rPr>
              <a:t>Denoising Autoencoder: </a:t>
            </a:r>
            <a:r>
              <a:rPr lang="en" sz="1800" u="sng">
                <a:solidFill>
                  <a:srgbClr val="000000"/>
                </a:solidFill>
              </a:rPr>
              <a:t>Manifolds</a:t>
            </a:r>
            <a:endParaRPr sz="3000" u="sng"/>
          </a:p>
          <a:p>
            <a:pPr indent="0" lvl="0" marL="0" rtl="0" algn="ctr">
              <a:spcBef>
                <a:spcPts val="0"/>
              </a:spcBef>
              <a:spcAft>
                <a:spcPts val="0"/>
              </a:spcAft>
              <a:buNone/>
            </a:pPr>
            <a:r>
              <a:t/>
            </a:r>
            <a:endParaRPr sz="3000"/>
          </a:p>
        </p:txBody>
      </p:sp>
      <p:pic>
        <p:nvPicPr>
          <p:cNvPr id="602" name="Google Shape;602;p75"/>
          <p:cNvPicPr preferRelativeResize="0"/>
          <p:nvPr/>
        </p:nvPicPr>
        <p:blipFill>
          <a:blip r:embed="rId3">
            <a:alphaModFix/>
          </a:blip>
          <a:stretch>
            <a:fillRect/>
          </a:stretch>
        </p:blipFill>
        <p:spPr>
          <a:xfrm>
            <a:off x="3277625" y="1328425"/>
            <a:ext cx="5645175" cy="3596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6"/>
          <p:cNvPicPr preferRelativeResize="0"/>
          <p:nvPr/>
        </p:nvPicPr>
        <p:blipFill>
          <a:blip r:embed="rId3">
            <a:alphaModFix/>
          </a:blip>
          <a:stretch>
            <a:fillRect/>
          </a:stretch>
        </p:blipFill>
        <p:spPr>
          <a:xfrm>
            <a:off x="798050" y="1000425"/>
            <a:ext cx="8096250" cy="375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77"/>
          <p:cNvPicPr preferRelativeResize="0"/>
          <p:nvPr/>
        </p:nvPicPr>
        <p:blipFill rotWithShape="1">
          <a:blip r:embed="rId3">
            <a:alphaModFix/>
          </a:blip>
          <a:srcRect b="0" l="0" r="0" t="35987"/>
          <a:stretch/>
        </p:blipFill>
        <p:spPr>
          <a:xfrm>
            <a:off x="902850" y="782525"/>
            <a:ext cx="7893550" cy="4040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78"/>
          <p:cNvPicPr preferRelativeResize="0"/>
          <p:nvPr/>
        </p:nvPicPr>
        <p:blipFill>
          <a:blip r:embed="rId3">
            <a:alphaModFix/>
          </a:blip>
          <a:stretch>
            <a:fillRect/>
          </a:stretch>
        </p:blipFill>
        <p:spPr>
          <a:xfrm>
            <a:off x="1581150" y="152400"/>
            <a:ext cx="6282391" cy="48386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713250" y="931499"/>
            <a:ext cx="7717500" cy="3280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3600"/>
              <a:t>What use-case can you think of, where using unlabelled data might be beneficial, with more than just input-compute-output?</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7"/>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8"/>
          <p:cNvPicPr preferRelativeResize="0"/>
          <p:nvPr/>
        </p:nvPicPr>
        <p:blipFill>
          <a:blip r:embed="rId3">
            <a:alphaModFix/>
          </a:blip>
          <a:stretch>
            <a:fillRect/>
          </a:stretch>
        </p:blipFill>
        <p:spPr>
          <a:xfrm>
            <a:off x="914400" y="195263"/>
            <a:ext cx="7315200" cy="475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944400" y="613275"/>
            <a:ext cx="725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this a cat or a dog?</a:t>
            </a:r>
            <a:endParaRPr/>
          </a:p>
        </p:txBody>
      </p:sp>
      <p:pic>
        <p:nvPicPr>
          <p:cNvPr id="348" name="Google Shape;348;p39"/>
          <p:cNvPicPr preferRelativeResize="0"/>
          <p:nvPr/>
        </p:nvPicPr>
        <p:blipFill>
          <a:blip r:embed="rId3">
            <a:alphaModFix/>
          </a:blip>
          <a:stretch>
            <a:fillRect/>
          </a:stretch>
        </p:blipFill>
        <p:spPr>
          <a:xfrm>
            <a:off x="453125" y="2001650"/>
            <a:ext cx="4890051" cy="2567275"/>
          </a:xfrm>
          <a:prstGeom prst="rect">
            <a:avLst/>
          </a:prstGeom>
          <a:noFill/>
          <a:ln>
            <a:noFill/>
          </a:ln>
        </p:spPr>
      </p:pic>
      <p:pic>
        <p:nvPicPr>
          <p:cNvPr id="349" name="Google Shape;349;p39"/>
          <p:cNvPicPr preferRelativeResize="0"/>
          <p:nvPr/>
        </p:nvPicPr>
        <p:blipFill>
          <a:blip r:embed="rId4">
            <a:alphaModFix/>
          </a:blip>
          <a:stretch>
            <a:fillRect/>
          </a:stretch>
        </p:blipFill>
        <p:spPr>
          <a:xfrm>
            <a:off x="5949575" y="2001650"/>
            <a:ext cx="2567298" cy="2567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0"/>
          <p:cNvPicPr preferRelativeResize="0"/>
          <p:nvPr/>
        </p:nvPicPr>
        <p:blipFill>
          <a:blip r:embed="rId3">
            <a:alphaModFix/>
          </a:blip>
          <a:stretch>
            <a:fillRect/>
          </a:stretch>
        </p:blipFill>
        <p:spPr>
          <a:xfrm>
            <a:off x="1412149" y="603775"/>
            <a:ext cx="6319701" cy="4408626"/>
          </a:xfrm>
          <a:prstGeom prst="rect">
            <a:avLst/>
          </a:prstGeom>
          <a:noFill/>
          <a:ln>
            <a:noFill/>
          </a:ln>
        </p:spPr>
      </p:pic>
      <p:pic>
        <p:nvPicPr>
          <p:cNvPr id="355" name="Google Shape;355;p40"/>
          <p:cNvPicPr preferRelativeResize="0"/>
          <p:nvPr/>
        </p:nvPicPr>
        <p:blipFill rotWithShape="1">
          <a:blip r:embed="rId4">
            <a:alphaModFix/>
          </a:blip>
          <a:srcRect b="14022" l="6417" r="6617" t="4210"/>
          <a:stretch/>
        </p:blipFill>
        <p:spPr>
          <a:xfrm>
            <a:off x="1898750" y="1175300"/>
            <a:ext cx="927950" cy="873200"/>
          </a:xfrm>
          <a:prstGeom prst="rect">
            <a:avLst/>
          </a:prstGeom>
          <a:noFill/>
          <a:ln>
            <a:noFill/>
          </a:ln>
        </p:spPr>
      </p:pic>
      <p:sp>
        <p:nvSpPr>
          <p:cNvPr id="356" name="Google Shape;356;p40"/>
          <p:cNvSpPr/>
          <p:nvPr/>
        </p:nvSpPr>
        <p:spPr>
          <a:xfrm>
            <a:off x="1488375" y="839550"/>
            <a:ext cx="1748700" cy="15447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7" name="Google Shape;357;p40"/>
          <p:cNvSpPr txBox="1"/>
          <p:nvPr/>
        </p:nvSpPr>
        <p:spPr>
          <a:xfrm>
            <a:off x="4846100" y="2330250"/>
            <a:ext cx="927900" cy="241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58"/>
              <a:buNone/>
            </a:pPr>
            <a:r>
              <a:rPr b="1" lang="en" sz="1754">
                <a:solidFill>
                  <a:srgbClr val="CC0000"/>
                </a:solidFill>
                <a:latin typeface="DM Sans"/>
                <a:ea typeface="DM Sans"/>
                <a:cs typeface="DM Sans"/>
                <a:sym typeface="DM Sans"/>
              </a:rPr>
              <a:t>TODAY</a:t>
            </a:r>
            <a:endParaRPr b="1" sz="1754">
              <a:solidFill>
                <a:srgbClr val="CC0000"/>
              </a:solidFill>
              <a:latin typeface="DM Sans"/>
              <a:ea typeface="DM Sans"/>
              <a:cs typeface="DM Sans"/>
              <a:sym typeface="DM Sans"/>
            </a:endParaRPr>
          </a:p>
        </p:txBody>
      </p:sp>
      <p:sp>
        <p:nvSpPr>
          <p:cNvPr id="358" name="Google Shape;358;p40"/>
          <p:cNvSpPr/>
          <p:nvPr/>
        </p:nvSpPr>
        <p:spPr>
          <a:xfrm>
            <a:off x="5555400" y="728175"/>
            <a:ext cx="1748700" cy="15447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59" name="Google Shape;359;p40"/>
          <p:cNvPicPr preferRelativeResize="0"/>
          <p:nvPr/>
        </p:nvPicPr>
        <p:blipFill rotWithShape="1">
          <a:blip r:embed="rId4">
            <a:alphaModFix/>
          </a:blip>
          <a:srcRect b="14022" l="6417" r="6617" t="4210"/>
          <a:stretch/>
        </p:blipFill>
        <p:spPr>
          <a:xfrm>
            <a:off x="6030150" y="1063925"/>
            <a:ext cx="927950" cy="873200"/>
          </a:xfrm>
          <a:prstGeom prst="rect">
            <a:avLst/>
          </a:prstGeom>
          <a:noFill/>
          <a:ln>
            <a:noFill/>
          </a:ln>
        </p:spPr>
      </p:pic>
      <p:sp>
        <p:nvSpPr>
          <p:cNvPr id="360" name="Google Shape;360;p40"/>
          <p:cNvSpPr/>
          <p:nvPr/>
        </p:nvSpPr>
        <p:spPr>
          <a:xfrm>
            <a:off x="3086350" y="3496175"/>
            <a:ext cx="857700" cy="24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suasion Lesson for Psychology Students by Slidesgo">
  <a:themeElements>
    <a:clrScheme name="Simple Light">
      <a:dk1>
        <a:srgbClr val="070709"/>
      </a:dk1>
      <a:lt1>
        <a:srgbClr val="F3EEEA"/>
      </a:lt1>
      <a:dk2>
        <a:srgbClr val="EA5138"/>
      </a:dk2>
      <a:lt2>
        <a:srgbClr val="D2CBB9"/>
      </a:lt2>
      <a:accent1>
        <a:srgbClr val="FFFFFF"/>
      </a:accent1>
      <a:accent2>
        <a:srgbClr val="FFFFFF"/>
      </a:accent2>
      <a:accent3>
        <a:srgbClr val="FFFFFF"/>
      </a:accent3>
      <a:accent4>
        <a:srgbClr val="FFFFFF"/>
      </a:accent4>
      <a:accent5>
        <a:srgbClr val="FFFFFF"/>
      </a:accent5>
      <a:accent6>
        <a:srgbClr val="FFFFFF"/>
      </a:accent6>
      <a:hlink>
        <a:srgbClr val="0707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